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5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0F0BB-7CC7-4E82-981C-ACC8028D4D25}" type="datetimeFigureOut">
              <a:rPr lang="cs-CZ" smtClean="0"/>
              <a:pPr/>
              <a:t>2.10.2012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1508A-A27C-4C00-89AD-D310A024C2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B12D-EFCB-4C5D-8EC9-65D0D34A60FC}" type="datetime1">
              <a:rPr lang="cs-CZ" smtClean="0"/>
              <a:pPr/>
              <a:t>2.10.2012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E2A736-C481-45C6-8A93-30BED93E66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136E1-4257-4721-86C7-3F67CEE4323A}" type="datetime1">
              <a:rPr lang="cs-CZ" smtClean="0"/>
              <a:pPr/>
              <a:t>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6E40-BABA-4A11-B3B7-5B70071F8F30}" type="datetime1">
              <a:rPr lang="cs-CZ" smtClean="0"/>
              <a:pPr/>
              <a:t>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C603B-9320-497C-A1A6-CB9AA4D017BE}" type="datetime1">
              <a:rPr lang="cs-CZ" smtClean="0"/>
              <a:pPr/>
              <a:t>2.10.2012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7E2A736-C481-45C6-8A93-30BED93E66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400E8-319D-48C5-B0F5-D63FFE464CB3}" type="datetime1">
              <a:rPr lang="cs-CZ" smtClean="0"/>
              <a:pPr/>
              <a:t>2.10.2012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11127-8129-4C59-992B-8A8EF22D743D}" type="datetime1">
              <a:rPr lang="cs-CZ" smtClean="0"/>
              <a:pPr/>
              <a:t>2.10.2012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FDE6-6B36-464A-98C6-67FFA435673B}" type="datetime1">
              <a:rPr lang="cs-CZ" smtClean="0"/>
              <a:pPr/>
              <a:t>2.10.2012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7E2A736-C481-45C6-8A93-30BED93E66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8EE28-34F7-402B-BEF4-5D6F24155B76}" type="datetime1">
              <a:rPr lang="cs-CZ" smtClean="0"/>
              <a:pPr/>
              <a:t>2.10.2012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BE285-9DCE-47BC-AAF0-2FA6BB19889B}" type="datetime1">
              <a:rPr lang="cs-CZ" smtClean="0"/>
              <a:pPr/>
              <a:t>2.10.2012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5F077-AF50-49BC-8661-495162D51FD3}" type="datetime1">
              <a:rPr lang="cs-CZ" smtClean="0"/>
              <a:pPr/>
              <a:t>2.10.2012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1437-08D3-4F36-9F4B-2EECE26A3F12}" type="datetime1">
              <a:rPr lang="cs-CZ" smtClean="0"/>
              <a:pPr/>
              <a:t>2.10.2012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CB05B15-F6EA-4084-AB9B-0F23559C14C1}" type="datetime1">
              <a:rPr lang="cs-CZ" smtClean="0"/>
              <a:pPr/>
              <a:t>2.10.2012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7E2A736-C481-45C6-8A93-30BED93E66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1000" y="1412776"/>
            <a:ext cx="8458200" cy="511256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dirty="0" smtClean="0"/>
              <a:t>Požární bezpečnost </a:t>
            </a:r>
            <a:br>
              <a:rPr lang="cs-CZ" sz="6000" dirty="0" smtClean="0"/>
            </a:br>
            <a:r>
              <a:rPr lang="cs-CZ" sz="6000" dirty="0" smtClean="0"/>
              <a:t>tepelných zařízení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I. </a:t>
            </a:r>
            <a:r>
              <a:rPr lang="cs-CZ" b="1" dirty="0" smtClean="0"/>
              <a:t>ČSN 06 1000 </a:t>
            </a:r>
            <a:r>
              <a:rPr lang="cs-CZ" dirty="0" smtClean="0"/>
              <a:t>- Lokální spotřebiče pevných, kapalných a plynných paliv, termíny a definice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7030A0"/>
                </a:solidFill>
              </a:rPr>
              <a:t>II. </a:t>
            </a:r>
            <a:r>
              <a:rPr lang="cs-CZ" b="1" dirty="0" smtClean="0">
                <a:solidFill>
                  <a:srgbClr val="7030A0"/>
                </a:solidFill>
              </a:rPr>
              <a:t>ČSN 06 1008 </a:t>
            </a:r>
            <a:r>
              <a:rPr lang="cs-CZ" dirty="0" smtClean="0">
                <a:solidFill>
                  <a:srgbClr val="7030A0"/>
                </a:solidFill>
              </a:rPr>
              <a:t>požární bezpečnost tepelných zařízení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836712"/>
            <a:ext cx="8458200" cy="360040"/>
          </a:xfrm>
        </p:spPr>
        <p:txBody>
          <a:bodyPr>
            <a:normAutofit fontScale="92500" lnSpcReduction="2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i="1" dirty="0" smtClean="0"/>
              <a:t>Zvláštní části spotřebičů na pevná paliva:</a:t>
            </a:r>
            <a:endParaRPr lang="cs-CZ" b="1" dirty="0" smtClean="0"/>
          </a:p>
          <a:p>
            <a:r>
              <a:rPr lang="cs-CZ" b="1" dirty="0" smtClean="0"/>
              <a:t>Ohniště </a:t>
            </a:r>
          </a:p>
          <a:p>
            <a:r>
              <a:rPr lang="cs-CZ" b="1" dirty="0" smtClean="0"/>
              <a:t>Rošt</a:t>
            </a:r>
          </a:p>
          <a:p>
            <a:r>
              <a:rPr lang="cs-CZ" b="1" dirty="0" smtClean="0"/>
              <a:t>Popelník</a:t>
            </a:r>
          </a:p>
          <a:p>
            <a:r>
              <a:rPr lang="cs-CZ" b="1" dirty="0" smtClean="0"/>
              <a:t>Popelníková zásuvka</a:t>
            </a:r>
          </a:p>
          <a:p>
            <a:r>
              <a:rPr lang="cs-CZ" b="1" dirty="0" err="1" smtClean="0"/>
              <a:t>Zatápěcí</a:t>
            </a:r>
            <a:r>
              <a:rPr lang="cs-CZ" b="1" dirty="0" smtClean="0"/>
              <a:t> klapka</a:t>
            </a:r>
          </a:p>
          <a:p>
            <a:r>
              <a:rPr lang="cs-CZ" b="1" dirty="0" smtClean="0"/>
              <a:t>Palivová šachta</a:t>
            </a:r>
          </a:p>
          <a:p>
            <a:r>
              <a:rPr lang="cs-CZ" b="1" dirty="0" smtClean="0"/>
              <a:t>Zásobník paliva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i="1" dirty="0" smtClean="0"/>
              <a:t>   Společné části spotřebičů na kapalná </a:t>
            </a:r>
          </a:p>
          <a:p>
            <a:pPr>
              <a:buNone/>
            </a:pPr>
            <a:r>
              <a:rPr lang="cs-CZ" b="1" i="1" dirty="0" smtClean="0"/>
              <a:t>   a plynná paliva:</a:t>
            </a:r>
            <a:endParaRPr lang="cs-CZ" b="1" dirty="0" smtClean="0"/>
          </a:p>
          <a:p>
            <a:r>
              <a:rPr lang="cs-CZ" b="1" dirty="0" smtClean="0"/>
              <a:t>Přípojka</a:t>
            </a:r>
          </a:p>
          <a:p>
            <a:r>
              <a:rPr lang="cs-CZ" b="1" dirty="0" smtClean="0"/>
              <a:t>Palivový rozvod</a:t>
            </a:r>
          </a:p>
          <a:p>
            <a:r>
              <a:rPr lang="cs-CZ" b="1" dirty="0" smtClean="0"/>
              <a:t>Pohyblivý přívod</a:t>
            </a:r>
          </a:p>
          <a:p>
            <a:r>
              <a:rPr lang="cs-CZ" b="1" dirty="0" smtClean="0"/>
              <a:t>Hlavní uzávěr paliva</a:t>
            </a:r>
          </a:p>
          <a:p>
            <a:r>
              <a:rPr lang="cs-CZ" b="1" dirty="0" smtClean="0"/>
              <a:t>Hořák</a:t>
            </a:r>
          </a:p>
          <a:p>
            <a:r>
              <a:rPr lang="cs-CZ" b="1" dirty="0" smtClean="0"/>
              <a:t>Usměrňovač spalin</a:t>
            </a: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/>
          </a:bodyPr>
          <a:lstStyle/>
          <a:p>
            <a:r>
              <a:rPr lang="cs-CZ" b="1" dirty="0" smtClean="0"/>
              <a:t>Přerušovač tahu</a:t>
            </a:r>
          </a:p>
          <a:p>
            <a:pPr>
              <a:buNone/>
            </a:pPr>
            <a:endParaRPr lang="cs-CZ" sz="1400" b="1" dirty="0" smtClean="0"/>
          </a:p>
          <a:p>
            <a:pPr>
              <a:buNone/>
            </a:pPr>
            <a:r>
              <a:rPr lang="cs-CZ" sz="1400" b="1" dirty="0" smtClean="0"/>
              <a:t>                                                                                                    normální odtah spalin</a:t>
            </a:r>
          </a:p>
          <a:p>
            <a:pPr>
              <a:buNone/>
            </a:pPr>
            <a:endParaRPr lang="cs-CZ" sz="1400" b="1" dirty="0" smtClean="0"/>
          </a:p>
          <a:p>
            <a:pPr>
              <a:buNone/>
            </a:pPr>
            <a:r>
              <a:rPr lang="cs-CZ" sz="1400" b="1" dirty="0" smtClean="0"/>
              <a:t>                                                                                                            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sz="1200" b="1" dirty="0" smtClean="0"/>
              <a:t>       			přerušovač                                                               zpětný náraz vzduchu do spotřebiče</a:t>
            </a:r>
          </a:p>
          <a:p>
            <a:pPr>
              <a:buNone/>
            </a:pPr>
            <a:r>
              <a:rPr lang="cs-CZ" sz="1200" b="1" dirty="0" smtClean="0"/>
              <a:t>                                                       tahu</a:t>
            </a:r>
          </a:p>
          <a:p>
            <a:pPr>
              <a:buNone/>
            </a:pPr>
            <a:r>
              <a:rPr lang="cs-CZ" sz="1200" b="1" dirty="0" smtClean="0"/>
              <a:t>                                                                                                                                  přerušovačem tahu odkloněný proud                                         						            zpětného nárazu </a:t>
            </a:r>
          </a:p>
          <a:p>
            <a:pPr>
              <a:buNone/>
            </a:pPr>
            <a:endParaRPr lang="cs-CZ" sz="1200" b="1" dirty="0" smtClean="0"/>
          </a:p>
          <a:p>
            <a:pPr>
              <a:buNone/>
            </a:pPr>
            <a:r>
              <a:rPr lang="cs-CZ" sz="1200" b="1" dirty="0" smtClean="0"/>
              <a:t>                 studená voda                                                                                                                    teplá voda</a:t>
            </a:r>
          </a:p>
          <a:p>
            <a:pPr>
              <a:buNone/>
            </a:pPr>
            <a:endParaRPr lang="cs-CZ" sz="1200" b="1" dirty="0" smtClean="0"/>
          </a:p>
          <a:p>
            <a:pPr>
              <a:buNone/>
            </a:pPr>
            <a:endParaRPr lang="cs-CZ" sz="1200" b="1" dirty="0" smtClean="0"/>
          </a:p>
          <a:p>
            <a:pPr>
              <a:buNone/>
            </a:pPr>
            <a:endParaRPr lang="cs-CZ" sz="1200" b="1" dirty="0" smtClean="0"/>
          </a:p>
          <a:p>
            <a:pPr>
              <a:buNone/>
            </a:pPr>
            <a:r>
              <a:rPr lang="cs-CZ" sz="1200" b="1" dirty="0" smtClean="0"/>
              <a:t>                                                                                   plynový plamen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4139952" y="2708920"/>
            <a:ext cx="0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>
            <a:off x="4932040" y="2708920"/>
            <a:ext cx="0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flipH="1">
            <a:off x="3131840" y="3212976"/>
            <a:ext cx="1008112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4932040" y="3212976"/>
            <a:ext cx="936104" cy="12961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Šipka nahoru 14"/>
          <p:cNvSpPr/>
          <p:nvPr/>
        </p:nvSpPr>
        <p:spPr>
          <a:xfrm>
            <a:off x="4427984" y="2060848"/>
            <a:ext cx="288032" cy="576064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7" name="Přímá spojovací čára 16"/>
          <p:cNvCxnSpPr/>
          <p:nvPr/>
        </p:nvCxnSpPr>
        <p:spPr>
          <a:xfrm>
            <a:off x="4067944" y="4509120"/>
            <a:ext cx="1008112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3491880" y="4797152"/>
            <a:ext cx="0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5580112" y="4797152"/>
            <a:ext cx="0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ravoúhlá spojovací čára 23"/>
          <p:cNvCxnSpPr/>
          <p:nvPr/>
        </p:nvCxnSpPr>
        <p:spPr>
          <a:xfrm>
            <a:off x="2411760" y="5013176"/>
            <a:ext cx="1368152" cy="3600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ravoúhlá spojovací čára 25"/>
          <p:cNvCxnSpPr/>
          <p:nvPr/>
        </p:nvCxnSpPr>
        <p:spPr>
          <a:xfrm flipV="1">
            <a:off x="5508104" y="5013176"/>
            <a:ext cx="1368152" cy="36004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bdélník 26"/>
          <p:cNvSpPr/>
          <p:nvPr/>
        </p:nvSpPr>
        <p:spPr>
          <a:xfrm>
            <a:off x="3779912" y="5085184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3995936" y="522920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výměník</a:t>
            </a:r>
            <a:endParaRPr lang="cs-CZ" dirty="0"/>
          </a:p>
        </p:txBody>
      </p:sp>
      <p:cxnSp>
        <p:nvCxnSpPr>
          <p:cNvPr id="31" name="Přímá spojovací šipka 30"/>
          <p:cNvCxnSpPr/>
          <p:nvPr/>
        </p:nvCxnSpPr>
        <p:spPr>
          <a:xfrm>
            <a:off x="3131840" y="4077072"/>
            <a:ext cx="1368152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Vývojový diagram: vyjmutí 33"/>
          <p:cNvSpPr/>
          <p:nvPr/>
        </p:nvSpPr>
        <p:spPr>
          <a:xfrm>
            <a:off x="4067944" y="6021288"/>
            <a:ext cx="144016" cy="144016"/>
          </a:xfrm>
          <a:prstGeom prst="flowChartExtra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Vývojový diagram: vyjmutí 36"/>
          <p:cNvSpPr/>
          <p:nvPr/>
        </p:nvSpPr>
        <p:spPr>
          <a:xfrm>
            <a:off x="4211960" y="6021288"/>
            <a:ext cx="144016" cy="144016"/>
          </a:xfrm>
          <a:prstGeom prst="flowChartExtra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Vývojový diagram: vyjmutí 37"/>
          <p:cNvSpPr/>
          <p:nvPr/>
        </p:nvSpPr>
        <p:spPr>
          <a:xfrm>
            <a:off x="4355976" y="6021288"/>
            <a:ext cx="144016" cy="144016"/>
          </a:xfrm>
          <a:prstGeom prst="flowChartExtra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Vývojový diagram: vyjmutí 38"/>
          <p:cNvSpPr/>
          <p:nvPr/>
        </p:nvSpPr>
        <p:spPr>
          <a:xfrm>
            <a:off x="4499992" y="6021288"/>
            <a:ext cx="144016" cy="144016"/>
          </a:xfrm>
          <a:prstGeom prst="flowChartExtra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Vývojový diagram: vyjmutí 39"/>
          <p:cNvSpPr/>
          <p:nvPr/>
        </p:nvSpPr>
        <p:spPr>
          <a:xfrm>
            <a:off x="4644008" y="6021288"/>
            <a:ext cx="144016" cy="144016"/>
          </a:xfrm>
          <a:prstGeom prst="flowChartExtra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Vývojový diagram: vyjmutí 40"/>
          <p:cNvSpPr/>
          <p:nvPr/>
        </p:nvSpPr>
        <p:spPr>
          <a:xfrm>
            <a:off x="4788024" y="6021288"/>
            <a:ext cx="144016" cy="144016"/>
          </a:xfrm>
          <a:prstGeom prst="flowChartExtra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Vývojový diagram: vyjmutí 41"/>
          <p:cNvSpPr/>
          <p:nvPr/>
        </p:nvSpPr>
        <p:spPr>
          <a:xfrm>
            <a:off x="5220072" y="6021288"/>
            <a:ext cx="144016" cy="144016"/>
          </a:xfrm>
          <a:prstGeom prst="flowChartExtra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Vývojový diagram: vyjmutí 42"/>
          <p:cNvSpPr/>
          <p:nvPr/>
        </p:nvSpPr>
        <p:spPr>
          <a:xfrm>
            <a:off x="4932040" y="6021288"/>
            <a:ext cx="144016" cy="144016"/>
          </a:xfrm>
          <a:prstGeom prst="flowChartExtra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Vývojový diagram: vyjmutí 43"/>
          <p:cNvSpPr/>
          <p:nvPr/>
        </p:nvSpPr>
        <p:spPr>
          <a:xfrm>
            <a:off x="5076056" y="6021288"/>
            <a:ext cx="144016" cy="144016"/>
          </a:xfrm>
          <a:prstGeom prst="flowChartExtra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Vývojový diagram: vyjmutí 44"/>
          <p:cNvSpPr/>
          <p:nvPr/>
        </p:nvSpPr>
        <p:spPr>
          <a:xfrm>
            <a:off x="3923928" y="6021288"/>
            <a:ext cx="144016" cy="144016"/>
          </a:xfrm>
          <a:prstGeom prst="flowChartExtra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Vývojový diagram: vyjmutí 45"/>
          <p:cNvSpPr/>
          <p:nvPr/>
        </p:nvSpPr>
        <p:spPr>
          <a:xfrm>
            <a:off x="3779912" y="6021288"/>
            <a:ext cx="144016" cy="144016"/>
          </a:xfrm>
          <a:prstGeom prst="flowChartExtra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9" name="Zakřivená spojovací čára 48"/>
          <p:cNvCxnSpPr/>
          <p:nvPr/>
        </p:nvCxnSpPr>
        <p:spPr>
          <a:xfrm rot="5400000" flipH="1" flipV="1">
            <a:off x="4644008" y="4365104"/>
            <a:ext cx="1008112" cy="288032"/>
          </a:xfrm>
          <a:prstGeom prst="curvedConnector3">
            <a:avLst>
              <a:gd name="adj1" fmla="val 50000"/>
            </a:avLst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Zakřivená spojovací čára 50"/>
          <p:cNvCxnSpPr/>
          <p:nvPr/>
        </p:nvCxnSpPr>
        <p:spPr>
          <a:xfrm rot="16200000" flipV="1">
            <a:off x="3419872" y="4437112"/>
            <a:ext cx="936104" cy="216024"/>
          </a:xfrm>
          <a:prstGeom prst="curvedConnector3">
            <a:avLst>
              <a:gd name="adj1" fmla="val 50000"/>
            </a:avLst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Šipka dolů 51"/>
          <p:cNvSpPr/>
          <p:nvPr/>
        </p:nvSpPr>
        <p:spPr>
          <a:xfrm>
            <a:off x="4139952" y="3356992"/>
            <a:ext cx="216024" cy="648072"/>
          </a:xfrm>
          <a:prstGeom prst="down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Šipka dolů 52"/>
          <p:cNvSpPr/>
          <p:nvPr/>
        </p:nvSpPr>
        <p:spPr>
          <a:xfrm>
            <a:off x="4716016" y="3356992"/>
            <a:ext cx="216024" cy="648072"/>
          </a:xfrm>
          <a:prstGeom prst="down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Zahnutá šipka nahoru 53"/>
          <p:cNvSpPr/>
          <p:nvPr/>
        </p:nvSpPr>
        <p:spPr>
          <a:xfrm>
            <a:off x="5364088" y="4365104"/>
            <a:ext cx="936104" cy="360040"/>
          </a:xfrm>
          <a:prstGeom prst="curvedUp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2" name="Šipka doprava 61"/>
          <p:cNvSpPr/>
          <p:nvPr/>
        </p:nvSpPr>
        <p:spPr>
          <a:xfrm>
            <a:off x="1115616" y="4941168"/>
            <a:ext cx="1152128" cy="144016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Šipka doprava 62"/>
          <p:cNvSpPr/>
          <p:nvPr/>
        </p:nvSpPr>
        <p:spPr>
          <a:xfrm>
            <a:off x="7020272" y="4941168"/>
            <a:ext cx="1008112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7" name="Přímá spojovací šipka 66"/>
          <p:cNvCxnSpPr/>
          <p:nvPr/>
        </p:nvCxnSpPr>
        <p:spPr>
          <a:xfrm flipH="1" flipV="1">
            <a:off x="4788024" y="2348880"/>
            <a:ext cx="360040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šipka 68"/>
          <p:cNvCxnSpPr/>
          <p:nvPr/>
        </p:nvCxnSpPr>
        <p:spPr>
          <a:xfrm flipH="1" flipV="1">
            <a:off x="4932040" y="3645024"/>
            <a:ext cx="72008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ovací šipka 70"/>
          <p:cNvCxnSpPr/>
          <p:nvPr/>
        </p:nvCxnSpPr>
        <p:spPr>
          <a:xfrm flipH="1" flipV="1">
            <a:off x="4355976" y="3645024"/>
            <a:ext cx="129614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ástupný symbol pro číslo snímku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i="1" dirty="0" smtClean="0"/>
              <a:t>Zvláštní části spotřebičů kapalných paliv:</a:t>
            </a:r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Beztlakový odpařovací hořák</a:t>
            </a:r>
          </a:p>
          <a:p>
            <a:r>
              <a:rPr lang="cs-CZ" b="1" dirty="0" smtClean="0"/>
              <a:t>Tlakový odpařovací hořák</a:t>
            </a:r>
          </a:p>
          <a:p>
            <a:r>
              <a:rPr lang="cs-CZ" b="1" dirty="0" smtClean="0"/>
              <a:t>Knotový odpařovací hořák</a:t>
            </a:r>
          </a:p>
          <a:p>
            <a:r>
              <a:rPr lang="cs-CZ" b="1" dirty="0" smtClean="0"/>
              <a:t>Další – viz ČSN 06 1000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4452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i="1" dirty="0" smtClean="0"/>
              <a:t>   Fyzikální a funkční termíny souvisící s provozem spotřebičů:</a:t>
            </a:r>
            <a:endParaRPr lang="cs-CZ" b="1" dirty="0" smtClean="0"/>
          </a:p>
          <a:p>
            <a:r>
              <a:rPr lang="cs-CZ" b="1" dirty="0" smtClean="0"/>
              <a:t>Palivo</a:t>
            </a:r>
          </a:p>
          <a:p>
            <a:r>
              <a:rPr lang="cs-CZ" b="1" dirty="0" smtClean="0"/>
              <a:t>Výhřevnost			</a:t>
            </a:r>
            <a:r>
              <a:rPr lang="cs-CZ" dirty="0" smtClean="0">
                <a:latin typeface="Times New Roman"/>
                <a:cs typeface="Times New Roman"/>
              </a:rPr>
              <a:t> [ J ]</a:t>
            </a:r>
            <a:endParaRPr lang="cs-CZ" b="1" dirty="0" smtClean="0"/>
          </a:p>
          <a:p>
            <a:r>
              <a:rPr lang="cs-CZ" b="1" dirty="0" smtClean="0"/>
              <a:t>Poměrná (relativní) hustota    </a:t>
            </a:r>
          </a:p>
          <a:p>
            <a:r>
              <a:rPr lang="cs-CZ" b="1" dirty="0" smtClean="0"/>
              <a:t>Provozní tah                </a:t>
            </a:r>
            <a:r>
              <a:rPr lang="cs-CZ" dirty="0" smtClean="0">
                <a:latin typeface="Times New Roman"/>
                <a:cs typeface="Times New Roman"/>
              </a:rPr>
              <a:t>[ </a:t>
            </a:r>
            <a:r>
              <a:rPr lang="cs-CZ" dirty="0" err="1" smtClean="0">
                <a:latin typeface="Times New Roman"/>
                <a:cs typeface="Times New Roman"/>
              </a:rPr>
              <a:t>Pa</a:t>
            </a:r>
            <a:r>
              <a:rPr lang="cs-CZ" dirty="0" smtClean="0">
                <a:latin typeface="Times New Roman"/>
                <a:cs typeface="Times New Roman"/>
              </a:rPr>
              <a:t> ]</a:t>
            </a:r>
            <a:endParaRPr lang="cs-CZ" b="1" dirty="0" smtClean="0"/>
          </a:p>
          <a:p>
            <a:r>
              <a:rPr lang="cs-CZ" b="1" dirty="0" smtClean="0"/>
              <a:t>Spalovací vzduch</a:t>
            </a:r>
          </a:p>
          <a:p>
            <a:r>
              <a:rPr lang="cs-CZ" b="1" dirty="0" smtClean="0"/>
              <a:t>Primární vzduch</a:t>
            </a:r>
          </a:p>
          <a:p>
            <a:r>
              <a:rPr lang="cs-CZ" b="1" dirty="0" smtClean="0"/>
              <a:t>Sekundární vzduch</a:t>
            </a:r>
          </a:p>
          <a:p>
            <a:r>
              <a:rPr lang="cs-CZ" b="1" dirty="0" smtClean="0"/>
              <a:t>Spaliny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Rosný bod spalin              </a:t>
            </a:r>
            <a:r>
              <a:rPr lang="cs-CZ" dirty="0" smtClean="0">
                <a:latin typeface="Times New Roman"/>
                <a:cs typeface="Times New Roman"/>
              </a:rPr>
              <a:t>[ °C ]</a:t>
            </a:r>
            <a:endParaRPr lang="cs-CZ" b="1" dirty="0" smtClean="0"/>
          </a:p>
          <a:p>
            <a:r>
              <a:rPr lang="cs-CZ" b="1" dirty="0" smtClean="0"/>
              <a:t>Spalování</a:t>
            </a:r>
          </a:p>
          <a:p>
            <a:r>
              <a:rPr lang="cs-CZ" b="1" dirty="0" smtClean="0"/>
              <a:t>Úplné spalování</a:t>
            </a:r>
          </a:p>
          <a:p>
            <a:r>
              <a:rPr lang="cs-CZ" b="1" dirty="0" smtClean="0"/>
              <a:t>Neúplné spalování</a:t>
            </a:r>
          </a:p>
          <a:p>
            <a:r>
              <a:rPr lang="cs-CZ" b="1" dirty="0" smtClean="0"/>
              <a:t>Plamen</a:t>
            </a:r>
          </a:p>
          <a:p>
            <a:r>
              <a:rPr lang="cs-CZ" b="1" dirty="0" smtClean="0"/>
              <a:t>Čelo plamene</a:t>
            </a:r>
            <a:r>
              <a:rPr lang="cs-CZ" b="1" baseline="30000" dirty="0" smtClean="0"/>
              <a:t>+</a:t>
            </a:r>
            <a:endParaRPr lang="cs-CZ" b="1" dirty="0" smtClean="0"/>
          </a:p>
          <a:p>
            <a:r>
              <a:rPr lang="cs-CZ" b="1" dirty="0" smtClean="0"/>
              <a:t>Fronta plamene</a:t>
            </a:r>
            <a:r>
              <a:rPr lang="cs-CZ" b="1" baseline="30000" dirty="0" smtClean="0"/>
              <a:t>+</a:t>
            </a:r>
            <a:endParaRPr lang="cs-CZ" b="1" dirty="0" smtClean="0"/>
          </a:p>
          <a:p>
            <a:r>
              <a:rPr lang="cs-CZ" b="1" dirty="0" smtClean="0"/>
              <a:t>Odtržení plamene</a:t>
            </a:r>
            <a:r>
              <a:rPr lang="cs-CZ" b="1" baseline="30000" dirty="0" smtClean="0"/>
              <a:t>+</a:t>
            </a:r>
            <a:endParaRPr lang="cs-CZ" b="1" dirty="0" smtClean="0"/>
          </a:p>
          <a:p>
            <a:r>
              <a:rPr lang="cs-CZ" b="1" dirty="0" smtClean="0"/>
              <a:t>Prošlehnutí plamene</a:t>
            </a:r>
            <a:r>
              <a:rPr lang="cs-CZ" b="1" baseline="30000" dirty="0" smtClean="0"/>
              <a:t>+</a:t>
            </a:r>
            <a:endParaRPr lang="cs-CZ" b="1" dirty="0" smtClean="0"/>
          </a:p>
          <a:p>
            <a:r>
              <a:rPr lang="cs-CZ" b="1" dirty="0" smtClean="0"/>
              <a:t>Stabilita plamene</a:t>
            </a:r>
            <a:r>
              <a:rPr lang="cs-CZ" b="1" baseline="30000" dirty="0" smtClean="0"/>
              <a:t>+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Plamen</a:t>
            </a:r>
            <a:r>
              <a:rPr lang="cs-CZ" dirty="0" smtClean="0"/>
              <a:t> - čelo plamene</a:t>
            </a:r>
          </a:p>
          <a:p>
            <a:pPr>
              <a:buNone/>
            </a:pPr>
            <a:r>
              <a:rPr lang="cs-CZ" b="1" dirty="0" smtClean="0"/>
              <a:t>            </a:t>
            </a:r>
            <a:r>
              <a:rPr lang="cs-CZ" dirty="0" smtClean="0"/>
              <a:t>     - fronta plamene</a:t>
            </a:r>
          </a:p>
          <a:p>
            <a:endParaRPr lang="cs-CZ" sz="1400" b="1" dirty="0" smtClean="0"/>
          </a:p>
          <a:p>
            <a:pPr>
              <a:buNone/>
            </a:pPr>
            <a:endParaRPr lang="cs-CZ" sz="1400" b="1" dirty="0" smtClean="0"/>
          </a:p>
          <a:p>
            <a:pPr>
              <a:buNone/>
            </a:pPr>
            <a:r>
              <a:rPr lang="cs-CZ" sz="1400" b="1" dirty="0" smtClean="0"/>
              <a:t>                                                                                                                fronta plamene</a:t>
            </a:r>
          </a:p>
          <a:p>
            <a:pPr>
              <a:buNone/>
            </a:pPr>
            <a:endParaRPr lang="cs-CZ" sz="1400" b="1" dirty="0" smtClean="0"/>
          </a:p>
          <a:p>
            <a:pPr>
              <a:buNone/>
            </a:pPr>
            <a:endParaRPr lang="cs-CZ" sz="1400" b="1" dirty="0" smtClean="0"/>
          </a:p>
          <a:p>
            <a:pPr>
              <a:buNone/>
            </a:pPr>
            <a:r>
              <a:rPr lang="cs-CZ" sz="1400" b="1" dirty="0" smtClean="0"/>
              <a:t>							čelo plamene</a:t>
            </a:r>
          </a:p>
          <a:p>
            <a:pPr>
              <a:buNone/>
            </a:pPr>
            <a:r>
              <a:rPr lang="cs-CZ" sz="1400" b="1" dirty="0" smtClean="0"/>
              <a:t>                   vzduch do </a:t>
            </a:r>
          </a:p>
          <a:p>
            <a:pPr>
              <a:buNone/>
            </a:pPr>
            <a:r>
              <a:rPr lang="cs-CZ" sz="1400" b="1" dirty="0" smtClean="0"/>
              <a:t>		pásma</a:t>
            </a:r>
          </a:p>
          <a:p>
            <a:pPr>
              <a:buNone/>
            </a:pPr>
            <a:r>
              <a:rPr lang="cs-CZ" sz="1400" b="1" dirty="0" smtClean="0"/>
              <a:t>		hoření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Volný tvar 3"/>
          <p:cNvSpPr/>
          <p:nvPr/>
        </p:nvSpPr>
        <p:spPr>
          <a:xfrm>
            <a:off x="2790298" y="2708920"/>
            <a:ext cx="2258220" cy="1840037"/>
          </a:xfrm>
          <a:custGeom>
            <a:avLst/>
            <a:gdLst>
              <a:gd name="connsiteX0" fmla="*/ 158964 w 2258220"/>
              <a:gd name="connsiteY0" fmla="*/ 2117208 h 2184317"/>
              <a:gd name="connsiteX1" fmla="*/ 94570 w 2258220"/>
              <a:gd name="connsiteY1" fmla="*/ 2065692 h 2184317"/>
              <a:gd name="connsiteX2" fmla="*/ 17296 w 2258220"/>
              <a:gd name="connsiteY2" fmla="*/ 1988419 h 2184317"/>
              <a:gd name="connsiteX3" fmla="*/ 4417 w 2258220"/>
              <a:gd name="connsiteY3" fmla="*/ 1949783 h 2184317"/>
              <a:gd name="connsiteX4" fmla="*/ 30175 w 2258220"/>
              <a:gd name="connsiteY4" fmla="*/ 1576295 h 2184317"/>
              <a:gd name="connsiteX5" fmla="*/ 43054 w 2258220"/>
              <a:gd name="connsiteY5" fmla="*/ 1434628 h 2184317"/>
              <a:gd name="connsiteX6" fmla="*/ 55933 w 2258220"/>
              <a:gd name="connsiteY6" fmla="*/ 1395991 h 2184317"/>
              <a:gd name="connsiteX7" fmla="*/ 146085 w 2258220"/>
              <a:gd name="connsiteY7" fmla="*/ 1280081 h 2184317"/>
              <a:gd name="connsiteX8" fmla="*/ 171843 w 2258220"/>
              <a:gd name="connsiteY8" fmla="*/ 1202808 h 2184317"/>
              <a:gd name="connsiteX9" fmla="*/ 210479 w 2258220"/>
              <a:gd name="connsiteY9" fmla="*/ 1125535 h 2184317"/>
              <a:gd name="connsiteX10" fmla="*/ 249116 w 2258220"/>
              <a:gd name="connsiteY10" fmla="*/ 1099777 h 2184317"/>
              <a:gd name="connsiteX11" fmla="*/ 300632 w 2258220"/>
              <a:gd name="connsiteY11" fmla="*/ 1022504 h 2184317"/>
              <a:gd name="connsiteX12" fmla="*/ 313510 w 2258220"/>
              <a:gd name="connsiteY12" fmla="*/ 983867 h 2184317"/>
              <a:gd name="connsiteX13" fmla="*/ 352147 w 2258220"/>
              <a:gd name="connsiteY13" fmla="*/ 958109 h 2184317"/>
              <a:gd name="connsiteX14" fmla="*/ 416541 w 2258220"/>
              <a:gd name="connsiteY14" fmla="*/ 829321 h 2184317"/>
              <a:gd name="connsiteX15" fmla="*/ 403663 w 2258220"/>
              <a:gd name="connsiteY15" fmla="*/ 636137 h 2184317"/>
              <a:gd name="connsiteX16" fmla="*/ 390784 w 2258220"/>
              <a:gd name="connsiteY16" fmla="*/ 571743 h 2184317"/>
              <a:gd name="connsiteX17" fmla="*/ 429420 w 2258220"/>
              <a:gd name="connsiteY17" fmla="*/ 584622 h 2184317"/>
              <a:gd name="connsiteX18" fmla="*/ 468057 w 2258220"/>
              <a:gd name="connsiteY18" fmla="*/ 700532 h 2184317"/>
              <a:gd name="connsiteX19" fmla="*/ 480936 w 2258220"/>
              <a:gd name="connsiteY19" fmla="*/ 739168 h 2184317"/>
              <a:gd name="connsiteX20" fmla="*/ 519572 w 2258220"/>
              <a:gd name="connsiteY20" fmla="*/ 790684 h 2184317"/>
              <a:gd name="connsiteX21" fmla="*/ 545330 w 2258220"/>
              <a:gd name="connsiteY21" fmla="*/ 867957 h 2184317"/>
              <a:gd name="connsiteX22" fmla="*/ 558209 w 2258220"/>
              <a:gd name="connsiteY22" fmla="*/ 906594 h 2184317"/>
              <a:gd name="connsiteX23" fmla="*/ 596846 w 2258220"/>
              <a:gd name="connsiteY23" fmla="*/ 945230 h 2184317"/>
              <a:gd name="connsiteX24" fmla="*/ 583967 w 2258220"/>
              <a:gd name="connsiteY24" fmla="*/ 1241445 h 2184317"/>
              <a:gd name="connsiteX25" fmla="*/ 609725 w 2258220"/>
              <a:gd name="connsiteY25" fmla="*/ 1550537 h 2184317"/>
              <a:gd name="connsiteX26" fmla="*/ 674119 w 2258220"/>
              <a:gd name="connsiteY26" fmla="*/ 1537659 h 2184317"/>
              <a:gd name="connsiteX27" fmla="*/ 661240 w 2258220"/>
              <a:gd name="connsiteY27" fmla="*/ 1499022 h 2184317"/>
              <a:gd name="connsiteX28" fmla="*/ 674119 w 2258220"/>
              <a:gd name="connsiteY28" fmla="*/ 1241445 h 2184317"/>
              <a:gd name="connsiteX29" fmla="*/ 699877 w 2258220"/>
              <a:gd name="connsiteY29" fmla="*/ 1164171 h 2184317"/>
              <a:gd name="connsiteX30" fmla="*/ 725634 w 2258220"/>
              <a:gd name="connsiteY30" fmla="*/ 996746 h 2184317"/>
              <a:gd name="connsiteX31" fmla="*/ 738513 w 2258220"/>
              <a:gd name="connsiteY31" fmla="*/ 919473 h 2184317"/>
              <a:gd name="connsiteX32" fmla="*/ 751392 w 2258220"/>
              <a:gd name="connsiteY32" fmla="*/ 777805 h 2184317"/>
              <a:gd name="connsiteX33" fmla="*/ 777150 w 2258220"/>
              <a:gd name="connsiteY33" fmla="*/ 571743 h 2184317"/>
              <a:gd name="connsiteX34" fmla="*/ 738513 w 2258220"/>
              <a:gd name="connsiteY34" fmla="*/ 249771 h 2184317"/>
              <a:gd name="connsiteX35" fmla="*/ 725634 w 2258220"/>
              <a:gd name="connsiteY35" fmla="*/ 172498 h 2184317"/>
              <a:gd name="connsiteX36" fmla="*/ 712756 w 2258220"/>
              <a:gd name="connsiteY36" fmla="*/ 133861 h 2184317"/>
              <a:gd name="connsiteX37" fmla="*/ 686998 w 2258220"/>
              <a:gd name="connsiteY37" fmla="*/ 30830 h 2184317"/>
              <a:gd name="connsiteX38" fmla="*/ 854423 w 2258220"/>
              <a:gd name="connsiteY38" fmla="*/ 30830 h 2184317"/>
              <a:gd name="connsiteX39" fmla="*/ 880181 w 2258220"/>
              <a:gd name="connsiteY39" fmla="*/ 69467 h 2184317"/>
              <a:gd name="connsiteX40" fmla="*/ 957454 w 2258220"/>
              <a:gd name="connsiteY40" fmla="*/ 120983 h 2184317"/>
              <a:gd name="connsiteX41" fmla="*/ 983212 w 2258220"/>
              <a:gd name="connsiteY41" fmla="*/ 159619 h 2184317"/>
              <a:gd name="connsiteX42" fmla="*/ 1047606 w 2258220"/>
              <a:gd name="connsiteY42" fmla="*/ 198256 h 2184317"/>
              <a:gd name="connsiteX43" fmla="*/ 1086243 w 2258220"/>
              <a:gd name="connsiteY43" fmla="*/ 224014 h 2184317"/>
              <a:gd name="connsiteX44" fmla="*/ 1099122 w 2258220"/>
              <a:gd name="connsiteY44" fmla="*/ 262650 h 2184317"/>
              <a:gd name="connsiteX45" fmla="*/ 1112001 w 2258220"/>
              <a:gd name="connsiteY45" fmla="*/ 314166 h 2184317"/>
              <a:gd name="connsiteX46" fmla="*/ 1163516 w 2258220"/>
              <a:gd name="connsiteY46" fmla="*/ 365681 h 2184317"/>
              <a:gd name="connsiteX47" fmla="*/ 1202153 w 2258220"/>
              <a:gd name="connsiteY47" fmla="*/ 468712 h 2184317"/>
              <a:gd name="connsiteX48" fmla="*/ 1227910 w 2258220"/>
              <a:gd name="connsiteY48" fmla="*/ 533106 h 2184317"/>
              <a:gd name="connsiteX49" fmla="*/ 1240789 w 2258220"/>
              <a:gd name="connsiteY49" fmla="*/ 571743 h 2184317"/>
              <a:gd name="connsiteX50" fmla="*/ 1279426 w 2258220"/>
              <a:gd name="connsiteY50" fmla="*/ 623259 h 2184317"/>
              <a:gd name="connsiteX51" fmla="*/ 1305184 w 2258220"/>
              <a:gd name="connsiteY51" fmla="*/ 752047 h 2184317"/>
              <a:gd name="connsiteX52" fmla="*/ 1369578 w 2258220"/>
              <a:gd name="connsiteY52" fmla="*/ 893715 h 2184317"/>
              <a:gd name="connsiteX53" fmla="*/ 1395336 w 2258220"/>
              <a:gd name="connsiteY53" fmla="*/ 983867 h 2184317"/>
              <a:gd name="connsiteX54" fmla="*/ 1408215 w 2258220"/>
              <a:gd name="connsiteY54" fmla="*/ 1022504 h 2184317"/>
              <a:gd name="connsiteX55" fmla="*/ 1395336 w 2258220"/>
              <a:gd name="connsiteY55" fmla="*/ 1421749 h 2184317"/>
              <a:gd name="connsiteX56" fmla="*/ 1369578 w 2258220"/>
              <a:gd name="connsiteY56" fmla="*/ 1499022 h 2184317"/>
              <a:gd name="connsiteX57" fmla="*/ 1356699 w 2258220"/>
              <a:gd name="connsiteY57" fmla="*/ 1627811 h 2184317"/>
              <a:gd name="connsiteX58" fmla="*/ 1369578 w 2258220"/>
              <a:gd name="connsiteY58" fmla="*/ 1730842 h 2184317"/>
              <a:gd name="connsiteX59" fmla="*/ 1382457 w 2258220"/>
              <a:gd name="connsiteY59" fmla="*/ 1576295 h 2184317"/>
              <a:gd name="connsiteX60" fmla="*/ 1395336 w 2258220"/>
              <a:gd name="connsiteY60" fmla="*/ 1511901 h 2184317"/>
              <a:gd name="connsiteX61" fmla="*/ 1408215 w 2258220"/>
              <a:gd name="connsiteY61" fmla="*/ 1473264 h 2184317"/>
              <a:gd name="connsiteX62" fmla="*/ 1446851 w 2258220"/>
              <a:gd name="connsiteY62" fmla="*/ 1460385 h 2184317"/>
              <a:gd name="connsiteX63" fmla="*/ 1575640 w 2258220"/>
              <a:gd name="connsiteY63" fmla="*/ 1421749 h 2184317"/>
              <a:gd name="connsiteX64" fmla="*/ 1614277 w 2258220"/>
              <a:gd name="connsiteY64" fmla="*/ 1408870 h 2184317"/>
              <a:gd name="connsiteX65" fmla="*/ 1627156 w 2258220"/>
              <a:gd name="connsiteY65" fmla="*/ 1370233 h 2184317"/>
              <a:gd name="connsiteX66" fmla="*/ 1704429 w 2258220"/>
              <a:gd name="connsiteY66" fmla="*/ 1331597 h 2184317"/>
              <a:gd name="connsiteX67" fmla="*/ 1730187 w 2258220"/>
              <a:gd name="connsiteY67" fmla="*/ 1228566 h 2184317"/>
              <a:gd name="connsiteX68" fmla="*/ 1768823 w 2258220"/>
              <a:gd name="connsiteY68" fmla="*/ 1125535 h 2184317"/>
              <a:gd name="connsiteX69" fmla="*/ 1743065 w 2258220"/>
              <a:gd name="connsiteY69" fmla="*/ 803563 h 2184317"/>
              <a:gd name="connsiteX70" fmla="*/ 1717308 w 2258220"/>
              <a:gd name="connsiteY70" fmla="*/ 726290 h 2184317"/>
              <a:gd name="connsiteX71" fmla="*/ 1652913 w 2258220"/>
              <a:gd name="connsiteY71" fmla="*/ 636137 h 2184317"/>
              <a:gd name="connsiteX72" fmla="*/ 1627156 w 2258220"/>
              <a:gd name="connsiteY72" fmla="*/ 597501 h 2184317"/>
              <a:gd name="connsiteX73" fmla="*/ 1665792 w 2258220"/>
              <a:gd name="connsiteY73" fmla="*/ 610380 h 2184317"/>
              <a:gd name="connsiteX74" fmla="*/ 1691550 w 2258220"/>
              <a:gd name="connsiteY74" fmla="*/ 649016 h 2184317"/>
              <a:gd name="connsiteX75" fmla="*/ 1730187 w 2258220"/>
              <a:gd name="connsiteY75" fmla="*/ 661895 h 2184317"/>
              <a:gd name="connsiteX76" fmla="*/ 1820339 w 2258220"/>
              <a:gd name="connsiteY76" fmla="*/ 687653 h 2184317"/>
              <a:gd name="connsiteX77" fmla="*/ 1897612 w 2258220"/>
              <a:gd name="connsiteY77" fmla="*/ 777805 h 2184317"/>
              <a:gd name="connsiteX78" fmla="*/ 1962006 w 2258220"/>
              <a:gd name="connsiteY78" fmla="*/ 829321 h 2184317"/>
              <a:gd name="connsiteX79" fmla="*/ 2026401 w 2258220"/>
              <a:gd name="connsiteY79" fmla="*/ 906594 h 2184317"/>
              <a:gd name="connsiteX80" fmla="*/ 2065037 w 2258220"/>
              <a:gd name="connsiteY80" fmla="*/ 945230 h 2184317"/>
              <a:gd name="connsiteX81" fmla="*/ 2142310 w 2258220"/>
              <a:gd name="connsiteY81" fmla="*/ 1061140 h 2184317"/>
              <a:gd name="connsiteX82" fmla="*/ 2168068 w 2258220"/>
              <a:gd name="connsiteY82" fmla="*/ 1099777 h 2184317"/>
              <a:gd name="connsiteX83" fmla="*/ 2193826 w 2258220"/>
              <a:gd name="connsiteY83" fmla="*/ 1164171 h 2184317"/>
              <a:gd name="connsiteX84" fmla="*/ 2232463 w 2258220"/>
              <a:gd name="connsiteY84" fmla="*/ 1331597 h 2184317"/>
              <a:gd name="connsiteX85" fmla="*/ 2245341 w 2258220"/>
              <a:gd name="connsiteY85" fmla="*/ 1383112 h 2184317"/>
              <a:gd name="connsiteX86" fmla="*/ 2258220 w 2258220"/>
              <a:gd name="connsiteY86" fmla="*/ 1859630 h 2184317"/>
              <a:gd name="connsiteX87" fmla="*/ 2245341 w 2258220"/>
              <a:gd name="connsiteY87" fmla="*/ 1988419 h 2184317"/>
              <a:gd name="connsiteX88" fmla="*/ 2219584 w 2258220"/>
              <a:gd name="connsiteY88" fmla="*/ 2091450 h 2184317"/>
              <a:gd name="connsiteX89" fmla="*/ 1936248 w 2258220"/>
              <a:gd name="connsiteY89" fmla="*/ 2155845 h 2184317"/>
              <a:gd name="connsiteX90" fmla="*/ 1897612 w 2258220"/>
              <a:gd name="connsiteY90" fmla="*/ 2181602 h 2184317"/>
              <a:gd name="connsiteX91" fmla="*/ 1833217 w 2258220"/>
              <a:gd name="connsiteY91" fmla="*/ 2168723 h 2184317"/>
              <a:gd name="connsiteX92" fmla="*/ 1820339 w 2258220"/>
              <a:gd name="connsiteY92" fmla="*/ 2168723 h 2184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2258220" h="2184317">
                <a:moveTo>
                  <a:pt x="158964" y="2117208"/>
                </a:moveTo>
                <a:cubicBezTo>
                  <a:pt x="91811" y="2094824"/>
                  <a:pt x="143627" y="2120881"/>
                  <a:pt x="94570" y="2065692"/>
                </a:cubicBezTo>
                <a:cubicBezTo>
                  <a:pt x="70369" y="2038466"/>
                  <a:pt x="17296" y="1988419"/>
                  <a:pt x="17296" y="1988419"/>
                </a:cubicBezTo>
                <a:cubicBezTo>
                  <a:pt x="13003" y="1975540"/>
                  <a:pt x="4417" y="1963358"/>
                  <a:pt x="4417" y="1949783"/>
                </a:cubicBezTo>
                <a:cubicBezTo>
                  <a:pt x="4417" y="1687770"/>
                  <a:pt x="0" y="1727171"/>
                  <a:pt x="30175" y="1576295"/>
                </a:cubicBezTo>
                <a:cubicBezTo>
                  <a:pt x="34468" y="1529073"/>
                  <a:pt x="36348" y="1481568"/>
                  <a:pt x="43054" y="1434628"/>
                </a:cubicBezTo>
                <a:cubicBezTo>
                  <a:pt x="44974" y="1421189"/>
                  <a:pt x="49340" y="1407858"/>
                  <a:pt x="55933" y="1395991"/>
                </a:cubicBezTo>
                <a:cubicBezTo>
                  <a:pt x="94444" y="1326670"/>
                  <a:pt x="99153" y="1327013"/>
                  <a:pt x="146085" y="1280081"/>
                </a:cubicBezTo>
                <a:lnTo>
                  <a:pt x="171843" y="1202808"/>
                </a:lnTo>
                <a:cubicBezTo>
                  <a:pt x="182318" y="1171385"/>
                  <a:pt x="185514" y="1150500"/>
                  <a:pt x="210479" y="1125535"/>
                </a:cubicBezTo>
                <a:cubicBezTo>
                  <a:pt x="221424" y="1114590"/>
                  <a:pt x="236237" y="1108363"/>
                  <a:pt x="249116" y="1099777"/>
                </a:cubicBezTo>
                <a:cubicBezTo>
                  <a:pt x="266288" y="1074019"/>
                  <a:pt x="290843" y="1051873"/>
                  <a:pt x="300632" y="1022504"/>
                </a:cubicBezTo>
                <a:cubicBezTo>
                  <a:pt x="304925" y="1009625"/>
                  <a:pt x="305030" y="994468"/>
                  <a:pt x="313510" y="983867"/>
                </a:cubicBezTo>
                <a:cubicBezTo>
                  <a:pt x="323179" y="971780"/>
                  <a:pt x="339268" y="966695"/>
                  <a:pt x="352147" y="958109"/>
                </a:cubicBezTo>
                <a:cubicBezTo>
                  <a:pt x="413481" y="866109"/>
                  <a:pt x="396155" y="910869"/>
                  <a:pt x="416541" y="829321"/>
                </a:cubicBezTo>
                <a:cubicBezTo>
                  <a:pt x="412248" y="764926"/>
                  <a:pt x="410085" y="700354"/>
                  <a:pt x="403663" y="636137"/>
                </a:cubicBezTo>
                <a:cubicBezTo>
                  <a:pt x="401485" y="614356"/>
                  <a:pt x="380995" y="591322"/>
                  <a:pt x="390784" y="571743"/>
                </a:cubicBezTo>
                <a:cubicBezTo>
                  <a:pt x="396855" y="559601"/>
                  <a:pt x="416541" y="580329"/>
                  <a:pt x="429420" y="584622"/>
                </a:cubicBezTo>
                <a:lnTo>
                  <a:pt x="468057" y="700532"/>
                </a:lnTo>
                <a:cubicBezTo>
                  <a:pt x="472350" y="713411"/>
                  <a:pt x="472791" y="728308"/>
                  <a:pt x="480936" y="739168"/>
                </a:cubicBezTo>
                <a:lnTo>
                  <a:pt x="519572" y="790684"/>
                </a:lnTo>
                <a:lnTo>
                  <a:pt x="545330" y="867957"/>
                </a:lnTo>
                <a:cubicBezTo>
                  <a:pt x="549623" y="880836"/>
                  <a:pt x="548609" y="896995"/>
                  <a:pt x="558209" y="906594"/>
                </a:cubicBezTo>
                <a:lnTo>
                  <a:pt x="596846" y="945230"/>
                </a:lnTo>
                <a:cubicBezTo>
                  <a:pt x="592553" y="1043968"/>
                  <a:pt x="583967" y="1142613"/>
                  <a:pt x="583967" y="1241445"/>
                </a:cubicBezTo>
                <a:cubicBezTo>
                  <a:pt x="583967" y="1388058"/>
                  <a:pt x="592595" y="1430628"/>
                  <a:pt x="609725" y="1550537"/>
                </a:cubicBezTo>
                <a:cubicBezTo>
                  <a:pt x="631190" y="1546244"/>
                  <a:pt x="658641" y="1553137"/>
                  <a:pt x="674119" y="1537659"/>
                </a:cubicBezTo>
                <a:cubicBezTo>
                  <a:pt x="683718" y="1528060"/>
                  <a:pt x="661240" y="1512598"/>
                  <a:pt x="661240" y="1499022"/>
                </a:cubicBezTo>
                <a:cubicBezTo>
                  <a:pt x="661240" y="1413056"/>
                  <a:pt x="664265" y="1326845"/>
                  <a:pt x="674119" y="1241445"/>
                </a:cubicBezTo>
                <a:cubicBezTo>
                  <a:pt x="677231" y="1214473"/>
                  <a:pt x="695413" y="1190953"/>
                  <a:pt x="699877" y="1164171"/>
                </a:cubicBezTo>
                <a:cubicBezTo>
                  <a:pt x="732002" y="971422"/>
                  <a:pt x="692491" y="1212179"/>
                  <a:pt x="725634" y="996746"/>
                </a:cubicBezTo>
                <a:cubicBezTo>
                  <a:pt x="729605" y="970937"/>
                  <a:pt x="735462" y="945407"/>
                  <a:pt x="738513" y="919473"/>
                </a:cubicBezTo>
                <a:cubicBezTo>
                  <a:pt x="744053" y="872380"/>
                  <a:pt x="747454" y="825059"/>
                  <a:pt x="751392" y="777805"/>
                </a:cubicBezTo>
                <a:cubicBezTo>
                  <a:pt x="766859" y="592204"/>
                  <a:pt x="746196" y="664606"/>
                  <a:pt x="777150" y="571743"/>
                </a:cubicBezTo>
                <a:cubicBezTo>
                  <a:pt x="763845" y="425394"/>
                  <a:pt x="764484" y="405596"/>
                  <a:pt x="738513" y="249771"/>
                </a:cubicBezTo>
                <a:cubicBezTo>
                  <a:pt x="734220" y="224013"/>
                  <a:pt x="731299" y="197989"/>
                  <a:pt x="725634" y="172498"/>
                </a:cubicBezTo>
                <a:cubicBezTo>
                  <a:pt x="722689" y="159246"/>
                  <a:pt x="716048" y="147031"/>
                  <a:pt x="712756" y="133861"/>
                </a:cubicBezTo>
                <a:lnTo>
                  <a:pt x="686998" y="30830"/>
                </a:lnTo>
                <a:cubicBezTo>
                  <a:pt x="750892" y="9533"/>
                  <a:pt x="761932" y="0"/>
                  <a:pt x="854423" y="30830"/>
                </a:cubicBezTo>
                <a:cubicBezTo>
                  <a:pt x="869107" y="35725"/>
                  <a:pt x="868532" y="59274"/>
                  <a:pt x="880181" y="69467"/>
                </a:cubicBezTo>
                <a:cubicBezTo>
                  <a:pt x="903478" y="89852"/>
                  <a:pt x="957454" y="120983"/>
                  <a:pt x="957454" y="120983"/>
                </a:cubicBezTo>
                <a:cubicBezTo>
                  <a:pt x="966040" y="133862"/>
                  <a:pt x="971460" y="149546"/>
                  <a:pt x="983212" y="159619"/>
                </a:cubicBezTo>
                <a:cubicBezTo>
                  <a:pt x="1002218" y="175910"/>
                  <a:pt x="1026379" y="184989"/>
                  <a:pt x="1047606" y="198256"/>
                </a:cubicBezTo>
                <a:cubicBezTo>
                  <a:pt x="1060732" y="206460"/>
                  <a:pt x="1073364" y="215428"/>
                  <a:pt x="1086243" y="224014"/>
                </a:cubicBezTo>
                <a:cubicBezTo>
                  <a:pt x="1090536" y="236893"/>
                  <a:pt x="1095393" y="249597"/>
                  <a:pt x="1099122" y="262650"/>
                </a:cubicBezTo>
                <a:cubicBezTo>
                  <a:pt x="1103985" y="279669"/>
                  <a:pt x="1102620" y="299156"/>
                  <a:pt x="1112001" y="314166"/>
                </a:cubicBezTo>
                <a:cubicBezTo>
                  <a:pt x="1124872" y="334759"/>
                  <a:pt x="1146344" y="348509"/>
                  <a:pt x="1163516" y="365681"/>
                </a:cubicBezTo>
                <a:cubicBezTo>
                  <a:pt x="1185487" y="453566"/>
                  <a:pt x="1163668" y="382120"/>
                  <a:pt x="1202153" y="468712"/>
                </a:cubicBezTo>
                <a:cubicBezTo>
                  <a:pt x="1211542" y="489838"/>
                  <a:pt x="1219793" y="511460"/>
                  <a:pt x="1227910" y="533106"/>
                </a:cubicBezTo>
                <a:cubicBezTo>
                  <a:pt x="1232677" y="545817"/>
                  <a:pt x="1234054" y="559956"/>
                  <a:pt x="1240789" y="571743"/>
                </a:cubicBezTo>
                <a:cubicBezTo>
                  <a:pt x="1251439" y="590380"/>
                  <a:pt x="1266547" y="606087"/>
                  <a:pt x="1279426" y="623259"/>
                </a:cubicBezTo>
                <a:cubicBezTo>
                  <a:pt x="1288012" y="666188"/>
                  <a:pt x="1295340" y="709389"/>
                  <a:pt x="1305184" y="752047"/>
                </a:cubicBezTo>
                <a:cubicBezTo>
                  <a:pt x="1320454" y="818218"/>
                  <a:pt x="1339571" y="803695"/>
                  <a:pt x="1369578" y="893715"/>
                </a:cubicBezTo>
                <a:cubicBezTo>
                  <a:pt x="1400458" y="986354"/>
                  <a:pt x="1362993" y="870667"/>
                  <a:pt x="1395336" y="983867"/>
                </a:cubicBezTo>
                <a:cubicBezTo>
                  <a:pt x="1399066" y="996920"/>
                  <a:pt x="1403922" y="1009625"/>
                  <a:pt x="1408215" y="1022504"/>
                </a:cubicBezTo>
                <a:cubicBezTo>
                  <a:pt x="1403922" y="1155586"/>
                  <a:pt x="1406097" y="1289034"/>
                  <a:pt x="1395336" y="1421749"/>
                </a:cubicBezTo>
                <a:cubicBezTo>
                  <a:pt x="1393142" y="1448811"/>
                  <a:pt x="1369578" y="1499022"/>
                  <a:pt x="1369578" y="1499022"/>
                </a:cubicBezTo>
                <a:cubicBezTo>
                  <a:pt x="1365285" y="1541952"/>
                  <a:pt x="1356699" y="1584667"/>
                  <a:pt x="1356699" y="1627811"/>
                </a:cubicBezTo>
                <a:cubicBezTo>
                  <a:pt x="1356699" y="1662422"/>
                  <a:pt x="1354100" y="1761799"/>
                  <a:pt x="1369578" y="1730842"/>
                </a:cubicBezTo>
                <a:cubicBezTo>
                  <a:pt x="1392696" y="1684605"/>
                  <a:pt x="1376417" y="1627635"/>
                  <a:pt x="1382457" y="1576295"/>
                </a:cubicBezTo>
                <a:cubicBezTo>
                  <a:pt x="1385015" y="1554555"/>
                  <a:pt x="1390027" y="1533137"/>
                  <a:pt x="1395336" y="1511901"/>
                </a:cubicBezTo>
                <a:cubicBezTo>
                  <a:pt x="1398629" y="1498731"/>
                  <a:pt x="1398616" y="1482864"/>
                  <a:pt x="1408215" y="1473264"/>
                </a:cubicBezTo>
                <a:cubicBezTo>
                  <a:pt x="1417814" y="1463665"/>
                  <a:pt x="1433798" y="1464114"/>
                  <a:pt x="1446851" y="1460385"/>
                </a:cubicBezTo>
                <a:cubicBezTo>
                  <a:pt x="1583112" y="1421453"/>
                  <a:pt x="1391988" y="1482965"/>
                  <a:pt x="1575640" y="1421749"/>
                </a:cubicBezTo>
                <a:lnTo>
                  <a:pt x="1614277" y="1408870"/>
                </a:lnTo>
                <a:cubicBezTo>
                  <a:pt x="1618570" y="1395991"/>
                  <a:pt x="1618675" y="1380834"/>
                  <a:pt x="1627156" y="1370233"/>
                </a:cubicBezTo>
                <a:cubicBezTo>
                  <a:pt x="1645314" y="1347535"/>
                  <a:pt x="1678975" y="1340081"/>
                  <a:pt x="1704429" y="1331597"/>
                </a:cubicBezTo>
                <a:cubicBezTo>
                  <a:pt x="1713015" y="1297253"/>
                  <a:pt x="1714356" y="1260230"/>
                  <a:pt x="1730187" y="1228566"/>
                </a:cubicBezTo>
                <a:cubicBezTo>
                  <a:pt x="1763860" y="1161218"/>
                  <a:pt x="1751288" y="1195675"/>
                  <a:pt x="1768823" y="1125535"/>
                </a:cubicBezTo>
                <a:cubicBezTo>
                  <a:pt x="1767012" y="1098368"/>
                  <a:pt x="1753048" y="856808"/>
                  <a:pt x="1743065" y="803563"/>
                </a:cubicBezTo>
                <a:cubicBezTo>
                  <a:pt x="1738061" y="776877"/>
                  <a:pt x="1725894" y="752048"/>
                  <a:pt x="1717308" y="726290"/>
                </a:cubicBezTo>
                <a:cubicBezTo>
                  <a:pt x="1693644" y="655297"/>
                  <a:pt x="1719583" y="713919"/>
                  <a:pt x="1652913" y="636137"/>
                </a:cubicBezTo>
                <a:cubicBezTo>
                  <a:pt x="1642840" y="624385"/>
                  <a:pt x="1620234" y="611345"/>
                  <a:pt x="1627156" y="597501"/>
                </a:cubicBezTo>
                <a:cubicBezTo>
                  <a:pt x="1633227" y="585359"/>
                  <a:pt x="1652913" y="606087"/>
                  <a:pt x="1665792" y="610380"/>
                </a:cubicBezTo>
                <a:cubicBezTo>
                  <a:pt x="1674378" y="623259"/>
                  <a:pt x="1679463" y="639347"/>
                  <a:pt x="1691550" y="649016"/>
                </a:cubicBezTo>
                <a:cubicBezTo>
                  <a:pt x="1702151" y="657497"/>
                  <a:pt x="1717134" y="658165"/>
                  <a:pt x="1730187" y="661895"/>
                </a:cubicBezTo>
                <a:cubicBezTo>
                  <a:pt x="1843387" y="694238"/>
                  <a:pt x="1727700" y="656773"/>
                  <a:pt x="1820339" y="687653"/>
                </a:cubicBezTo>
                <a:cubicBezTo>
                  <a:pt x="1879468" y="776351"/>
                  <a:pt x="1803926" y="668506"/>
                  <a:pt x="1897612" y="777805"/>
                </a:cubicBezTo>
                <a:cubicBezTo>
                  <a:pt x="1944216" y="832176"/>
                  <a:pt x="1897007" y="807654"/>
                  <a:pt x="1962006" y="829321"/>
                </a:cubicBezTo>
                <a:cubicBezTo>
                  <a:pt x="1983471" y="855079"/>
                  <a:pt x="2004125" y="881534"/>
                  <a:pt x="2026401" y="906594"/>
                </a:cubicBezTo>
                <a:cubicBezTo>
                  <a:pt x="2038501" y="920207"/>
                  <a:pt x="2053855" y="930853"/>
                  <a:pt x="2065037" y="945230"/>
                </a:cubicBezTo>
                <a:cubicBezTo>
                  <a:pt x="2065044" y="945239"/>
                  <a:pt x="2129428" y="1041817"/>
                  <a:pt x="2142310" y="1061140"/>
                </a:cubicBezTo>
                <a:cubicBezTo>
                  <a:pt x="2150896" y="1074019"/>
                  <a:pt x="2162319" y="1085405"/>
                  <a:pt x="2168068" y="1099777"/>
                </a:cubicBezTo>
                <a:lnTo>
                  <a:pt x="2193826" y="1164171"/>
                </a:lnTo>
                <a:cubicBezTo>
                  <a:pt x="2213649" y="1263288"/>
                  <a:pt x="2201393" y="1207315"/>
                  <a:pt x="2232463" y="1331597"/>
                </a:cubicBezTo>
                <a:lnTo>
                  <a:pt x="2245341" y="1383112"/>
                </a:lnTo>
                <a:cubicBezTo>
                  <a:pt x="2249634" y="1541951"/>
                  <a:pt x="2258220" y="1700733"/>
                  <a:pt x="2258220" y="1859630"/>
                </a:cubicBezTo>
                <a:cubicBezTo>
                  <a:pt x="2258220" y="1902774"/>
                  <a:pt x="2252434" y="1945862"/>
                  <a:pt x="2245341" y="1988419"/>
                </a:cubicBezTo>
                <a:cubicBezTo>
                  <a:pt x="2239521" y="2023338"/>
                  <a:pt x="2249039" y="2071813"/>
                  <a:pt x="2219584" y="2091450"/>
                </a:cubicBezTo>
                <a:cubicBezTo>
                  <a:pt x="2085047" y="2181141"/>
                  <a:pt x="2173207" y="2141035"/>
                  <a:pt x="1936248" y="2155845"/>
                </a:cubicBezTo>
                <a:cubicBezTo>
                  <a:pt x="1923369" y="2164431"/>
                  <a:pt x="1912971" y="2179682"/>
                  <a:pt x="1897612" y="2181602"/>
                </a:cubicBezTo>
                <a:cubicBezTo>
                  <a:pt x="1875891" y="2184317"/>
                  <a:pt x="1854809" y="2172322"/>
                  <a:pt x="1833217" y="2168723"/>
                </a:cubicBezTo>
                <a:cubicBezTo>
                  <a:pt x="1828983" y="2168017"/>
                  <a:pt x="1824632" y="2168723"/>
                  <a:pt x="1820339" y="2168723"/>
                </a:cubicBezTo>
              </a:path>
            </a:pathLst>
          </a:cu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3059832" y="4581128"/>
            <a:ext cx="1584176" cy="72008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2987899" y="4380819"/>
            <a:ext cx="1584101" cy="191181"/>
          </a:xfrm>
          <a:custGeom>
            <a:avLst/>
            <a:gdLst>
              <a:gd name="connsiteX0" fmla="*/ 0 w 1584101"/>
              <a:gd name="connsiteY0" fmla="*/ 191181 h 191181"/>
              <a:gd name="connsiteX1" fmla="*/ 38636 w 1584101"/>
              <a:gd name="connsiteY1" fmla="*/ 178302 h 191181"/>
              <a:gd name="connsiteX2" fmla="*/ 51515 w 1584101"/>
              <a:gd name="connsiteY2" fmla="*/ 139666 h 191181"/>
              <a:gd name="connsiteX3" fmla="*/ 141667 w 1584101"/>
              <a:gd name="connsiteY3" fmla="*/ 36635 h 191181"/>
              <a:gd name="connsiteX4" fmla="*/ 695459 w 1584101"/>
              <a:gd name="connsiteY4" fmla="*/ 23756 h 191181"/>
              <a:gd name="connsiteX5" fmla="*/ 914400 w 1584101"/>
              <a:gd name="connsiteY5" fmla="*/ 23756 h 191181"/>
              <a:gd name="connsiteX6" fmla="*/ 1030309 w 1584101"/>
              <a:gd name="connsiteY6" fmla="*/ 75271 h 191181"/>
              <a:gd name="connsiteX7" fmla="*/ 1197735 w 1584101"/>
              <a:gd name="connsiteY7" fmla="*/ 88150 h 191181"/>
              <a:gd name="connsiteX8" fmla="*/ 1287887 w 1584101"/>
              <a:gd name="connsiteY8" fmla="*/ 101029 h 191181"/>
              <a:gd name="connsiteX9" fmla="*/ 1300766 w 1584101"/>
              <a:gd name="connsiteY9" fmla="*/ 62392 h 191181"/>
              <a:gd name="connsiteX10" fmla="*/ 1378039 w 1584101"/>
              <a:gd name="connsiteY10" fmla="*/ 36635 h 191181"/>
              <a:gd name="connsiteX11" fmla="*/ 1416676 w 1584101"/>
              <a:gd name="connsiteY11" fmla="*/ 165423 h 191181"/>
              <a:gd name="connsiteX12" fmla="*/ 1571222 w 1584101"/>
              <a:gd name="connsiteY12" fmla="*/ 113908 h 191181"/>
              <a:gd name="connsiteX13" fmla="*/ 1584101 w 1584101"/>
              <a:gd name="connsiteY13" fmla="*/ 113908 h 191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584101" h="191181">
                <a:moveTo>
                  <a:pt x="0" y="191181"/>
                </a:moveTo>
                <a:cubicBezTo>
                  <a:pt x="12879" y="186888"/>
                  <a:pt x="29037" y="187901"/>
                  <a:pt x="38636" y="178302"/>
                </a:cubicBezTo>
                <a:cubicBezTo>
                  <a:pt x="48235" y="168703"/>
                  <a:pt x="44922" y="151533"/>
                  <a:pt x="51515" y="139666"/>
                </a:cubicBezTo>
                <a:cubicBezTo>
                  <a:pt x="56572" y="130564"/>
                  <a:pt x="104795" y="39040"/>
                  <a:pt x="141667" y="36635"/>
                </a:cubicBezTo>
                <a:cubicBezTo>
                  <a:pt x="325923" y="24619"/>
                  <a:pt x="510862" y="28049"/>
                  <a:pt x="695459" y="23756"/>
                </a:cubicBezTo>
                <a:cubicBezTo>
                  <a:pt x="784557" y="13856"/>
                  <a:pt x="827293" y="0"/>
                  <a:pt x="914400" y="23756"/>
                </a:cubicBezTo>
                <a:cubicBezTo>
                  <a:pt x="1030160" y="55327"/>
                  <a:pt x="842693" y="60839"/>
                  <a:pt x="1030309" y="75271"/>
                </a:cubicBezTo>
                <a:lnTo>
                  <a:pt x="1197735" y="88150"/>
                </a:lnTo>
                <a:cubicBezTo>
                  <a:pt x="1229281" y="109182"/>
                  <a:pt x="1246304" y="134295"/>
                  <a:pt x="1287887" y="101029"/>
                </a:cubicBezTo>
                <a:cubicBezTo>
                  <a:pt x="1298488" y="92548"/>
                  <a:pt x="1289719" y="70283"/>
                  <a:pt x="1300766" y="62392"/>
                </a:cubicBezTo>
                <a:cubicBezTo>
                  <a:pt x="1322860" y="46611"/>
                  <a:pt x="1378039" y="36635"/>
                  <a:pt x="1378039" y="36635"/>
                </a:cubicBezTo>
                <a:cubicBezTo>
                  <a:pt x="1409394" y="130700"/>
                  <a:pt x="1397212" y="87568"/>
                  <a:pt x="1416676" y="165423"/>
                </a:cubicBezTo>
                <a:cubicBezTo>
                  <a:pt x="1438967" y="53970"/>
                  <a:pt x="1407512" y="100265"/>
                  <a:pt x="1571222" y="113908"/>
                </a:cubicBezTo>
                <a:cubicBezTo>
                  <a:pt x="1575500" y="114265"/>
                  <a:pt x="1579808" y="113908"/>
                  <a:pt x="1584101" y="113908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275856" y="472514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palivo</a:t>
            </a:r>
            <a:endParaRPr lang="cs-CZ" dirty="0"/>
          </a:p>
        </p:txBody>
      </p:sp>
      <p:sp>
        <p:nvSpPr>
          <p:cNvPr id="10" name="Zahnutá šipka nahoru 9"/>
          <p:cNvSpPr/>
          <p:nvPr/>
        </p:nvSpPr>
        <p:spPr>
          <a:xfrm>
            <a:off x="2339752" y="4509120"/>
            <a:ext cx="792088" cy="432048"/>
          </a:xfrm>
          <a:prstGeom prst="curvedUp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2" name="Přímá spojovací šipka 11"/>
          <p:cNvCxnSpPr/>
          <p:nvPr/>
        </p:nvCxnSpPr>
        <p:spPr>
          <a:xfrm flipH="1">
            <a:off x="3923928" y="4149080"/>
            <a:ext cx="180020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H="1">
            <a:off x="3851920" y="3429000"/>
            <a:ext cx="1872208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72608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Plamen</a:t>
            </a:r>
            <a:r>
              <a:rPr lang="cs-CZ" dirty="0" smtClean="0"/>
              <a:t>        </a:t>
            </a:r>
            <a:endParaRPr lang="cs-CZ" sz="1400" dirty="0" smtClean="0"/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endParaRPr lang="cs-CZ" sz="1400" dirty="0" smtClean="0"/>
          </a:p>
          <a:p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	        přisávání vzduchu = hořlavá směs				tryska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Fronta plamene						</a:t>
            </a:r>
          </a:p>
          <a:p>
            <a:pPr>
              <a:buNone/>
            </a:pPr>
            <a:r>
              <a:rPr lang="cs-CZ" sz="1400" dirty="0" smtClean="0"/>
              <a:t>           							směr proudění paliva do          							trysky rychlostí </a:t>
            </a:r>
            <a:r>
              <a:rPr lang="cs-CZ" sz="2400" b="1" dirty="0" smtClean="0"/>
              <a:t>v</a:t>
            </a:r>
            <a:r>
              <a:rPr lang="cs-CZ" sz="2400" b="1" baseline="-25000" dirty="0" smtClean="0"/>
              <a:t>pal</a:t>
            </a:r>
            <a:r>
              <a:rPr lang="cs-CZ" sz="2400" dirty="0" smtClean="0"/>
              <a:t>                           </a:t>
            </a:r>
          </a:p>
          <a:p>
            <a:pPr>
              <a:buNone/>
            </a:pPr>
            <a:r>
              <a:rPr lang="cs-CZ" sz="1400" dirty="0" smtClean="0"/>
              <a:t>rychlost postupu čela plamene  </a:t>
            </a:r>
            <a:r>
              <a:rPr lang="cs-CZ" sz="2400" b="1" dirty="0" err="1" smtClean="0"/>
              <a:t>v</a:t>
            </a:r>
            <a:r>
              <a:rPr lang="cs-CZ" sz="2400" b="1" baseline="-25000" dirty="0" err="1" smtClean="0"/>
              <a:t>plamene</a:t>
            </a:r>
            <a:r>
              <a:rPr lang="cs-CZ" sz="2400" b="1" baseline="-25000" dirty="0" smtClean="0"/>
              <a:t>      </a:t>
            </a:r>
            <a:r>
              <a:rPr lang="cs-CZ" sz="1400" dirty="0" smtClean="0"/>
              <a:t>Čelo plamene</a:t>
            </a:r>
          </a:p>
          <a:p>
            <a:pPr>
              <a:buFontTx/>
              <a:buChar char="-"/>
            </a:pPr>
            <a:r>
              <a:rPr lang="cs-CZ" sz="1400" dirty="0" smtClean="0">
                <a:solidFill>
                  <a:schemeClr val="tx1"/>
                </a:solidFill>
              </a:rPr>
              <a:t>                                                                       oblast vytváření hořlavé směsi   (HL + O + t)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</a:rPr>
              <a:t>Odtržení plamene:     	</a:t>
            </a:r>
            <a:r>
              <a:rPr lang="cs-CZ" sz="2800" b="1" dirty="0" smtClean="0">
                <a:solidFill>
                  <a:schemeClr val="tx1"/>
                </a:solidFill>
              </a:rPr>
              <a:t>v</a:t>
            </a:r>
            <a:r>
              <a:rPr lang="cs-CZ" sz="2800" b="1" baseline="-25000" dirty="0" smtClean="0">
                <a:solidFill>
                  <a:schemeClr val="tx1"/>
                </a:solidFill>
              </a:rPr>
              <a:t>pal</a:t>
            </a: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&gt;   </a:t>
            </a:r>
            <a:r>
              <a:rPr lang="cs-CZ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cs-CZ" sz="2800" b="1" baseline="-25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plamene</a:t>
            </a:r>
            <a:endParaRPr lang="cs-CZ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Prošlehnutí plamene:	</a:t>
            </a:r>
            <a:r>
              <a:rPr lang="cs-CZ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cs-CZ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pal</a:t>
            </a:r>
            <a:r>
              <a:rPr lang="cs-CZ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&lt;   </a:t>
            </a:r>
            <a:r>
              <a:rPr lang="cs-CZ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cs-CZ" sz="2800" b="1" baseline="-25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plamene</a:t>
            </a:r>
            <a:endParaRPr lang="cs-CZ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Stabilita plamene:		</a:t>
            </a:r>
            <a:r>
              <a:rPr lang="cs-CZ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cs-CZ" sz="28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pal</a:t>
            </a:r>
            <a:r>
              <a:rPr lang="cs-CZ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=  </a:t>
            </a:r>
            <a:r>
              <a:rPr lang="cs-CZ" sz="28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cs-CZ" sz="2800" b="1" baseline="-25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plamene</a:t>
            </a:r>
            <a:endParaRPr lang="cs-CZ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				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4932040" y="3068960"/>
            <a:ext cx="165618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>
            <a:off x="4932040" y="3717032"/>
            <a:ext cx="165618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flipV="1">
            <a:off x="4283968" y="3068960"/>
            <a:ext cx="648072" cy="144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4283968" y="3573016"/>
            <a:ext cx="648072" cy="1440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Šipka doleva 11"/>
          <p:cNvSpPr/>
          <p:nvPr/>
        </p:nvSpPr>
        <p:spPr>
          <a:xfrm>
            <a:off x="3995936" y="3284984"/>
            <a:ext cx="2232248" cy="216024"/>
          </a:xfrm>
          <a:prstGeom prst="lef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251520" y="2852936"/>
            <a:ext cx="3515932" cy="283823"/>
          </a:xfrm>
          <a:custGeom>
            <a:avLst/>
            <a:gdLst>
              <a:gd name="connsiteX0" fmla="*/ 3515932 w 3515932"/>
              <a:gd name="connsiteY0" fmla="*/ 283823 h 283823"/>
              <a:gd name="connsiteX1" fmla="*/ 3387143 w 3515932"/>
              <a:gd name="connsiteY1" fmla="*/ 270944 h 283823"/>
              <a:gd name="connsiteX2" fmla="*/ 3129566 w 3515932"/>
              <a:gd name="connsiteY2" fmla="*/ 258065 h 283823"/>
              <a:gd name="connsiteX3" fmla="*/ 3090929 w 3515932"/>
              <a:gd name="connsiteY3" fmla="*/ 245186 h 283823"/>
              <a:gd name="connsiteX4" fmla="*/ 3026535 w 3515932"/>
              <a:gd name="connsiteY4" fmla="*/ 232308 h 283823"/>
              <a:gd name="connsiteX5" fmla="*/ 2936383 w 3515932"/>
              <a:gd name="connsiteY5" fmla="*/ 206550 h 283823"/>
              <a:gd name="connsiteX6" fmla="*/ 2343955 w 3515932"/>
              <a:gd name="connsiteY6" fmla="*/ 155034 h 283823"/>
              <a:gd name="connsiteX7" fmla="*/ 2292439 w 3515932"/>
              <a:gd name="connsiteY7" fmla="*/ 129277 h 283823"/>
              <a:gd name="connsiteX8" fmla="*/ 2125014 w 3515932"/>
              <a:gd name="connsiteY8" fmla="*/ 103519 h 283823"/>
              <a:gd name="connsiteX9" fmla="*/ 1957588 w 3515932"/>
              <a:gd name="connsiteY9" fmla="*/ 64882 h 283823"/>
              <a:gd name="connsiteX10" fmla="*/ 1880315 w 3515932"/>
              <a:gd name="connsiteY10" fmla="*/ 52003 h 283823"/>
              <a:gd name="connsiteX11" fmla="*/ 927279 w 3515932"/>
              <a:gd name="connsiteY11" fmla="*/ 39124 h 283823"/>
              <a:gd name="connsiteX12" fmla="*/ 682580 w 3515932"/>
              <a:gd name="connsiteY12" fmla="*/ 26246 h 283823"/>
              <a:gd name="connsiteX13" fmla="*/ 631065 w 3515932"/>
              <a:gd name="connsiteY13" fmla="*/ 13367 h 283823"/>
              <a:gd name="connsiteX14" fmla="*/ 0 w 3515932"/>
              <a:gd name="connsiteY14" fmla="*/ 488 h 283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15932" h="283823">
                <a:moveTo>
                  <a:pt x="3515932" y="283823"/>
                </a:moveTo>
                <a:cubicBezTo>
                  <a:pt x="3473002" y="279530"/>
                  <a:pt x="3430191" y="273814"/>
                  <a:pt x="3387143" y="270944"/>
                </a:cubicBezTo>
                <a:cubicBezTo>
                  <a:pt x="3301367" y="265226"/>
                  <a:pt x="3215209" y="265512"/>
                  <a:pt x="3129566" y="258065"/>
                </a:cubicBezTo>
                <a:cubicBezTo>
                  <a:pt x="3116041" y="256889"/>
                  <a:pt x="3104099" y="248478"/>
                  <a:pt x="3090929" y="245186"/>
                </a:cubicBezTo>
                <a:cubicBezTo>
                  <a:pt x="3069693" y="239877"/>
                  <a:pt x="3047771" y="237617"/>
                  <a:pt x="3026535" y="232308"/>
                </a:cubicBezTo>
                <a:cubicBezTo>
                  <a:pt x="2990872" y="223392"/>
                  <a:pt x="2975298" y="210256"/>
                  <a:pt x="2936383" y="206550"/>
                </a:cubicBezTo>
                <a:cubicBezTo>
                  <a:pt x="2125713" y="129342"/>
                  <a:pt x="2670016" y="195792"/>
                  <a:pt x="2343955" y="155034"/>
                </a:cubicBezTo>
                <a:cubicBezTo>
                  <a:pt x="2326783" y="146448"/>
                  <a:pt x="2310828" y="134794"/>
                  <a:pt x="2292439" y="129277"/>
                </a:cubicBezTo>
                <a:cubicBezTo>
                  <a:pt x="2276193" y="124403"/>
                  <a:pt x="2135266" y="104984"/>
                  <a:pt x="2125014" y="103519"/>
                </a:cubicBezTo>
                <a:cubicBezTo>
                  <a:pt x="2034687" y="58356"/>
                  <a:pt x="2100761" y="83972"/>
                  <a:pt x="1957588" y="64882"/>
                </a:cubicBezTo>
                <a:cubicBezTo>
                  <a:pt x="1931704" y="61431"/>
                  <a:pt x="1906420" y="52656"/>
                  <a:pt x="1880315" y="52003"/>
                </a:cubicBezTo>
                <a:cubicBezTo>
                  <a:pt x="1562707" y="44063"/>
                  <a:pt x="1244958" y="43417"/>
                  <a:pt x="927279" y="39124"/>
                </a:cubicBezTo>
                <a:cubicBezTo>
                  <a:pt x="845713" y="34831"/>
                  <a:pt x="763952" y="33322"/>
                  <a:pt x="682580" y="26246"/>
                </a:cubicBezTo>
                <a:cubicBezTo>
                  <a:pt x="664946" y="24713"/>
                  <a:pt x="648750" y="14104"/>
                  <a:pt x="631065" y="13367"/>
                </a:cubicBezTo>
                <a:cubicBezTo>
                  <a:pt x="310267" y="0"/>
                  <a:pt x="222963" y="488"/>
                  <a:pt x="0" y="488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179513" y="3573016"/>
            <a:ext cx="3528392" cy="216024"/>
          </a:xfrm>
          <a:custGeom>
            <a:avLst/>
            <a:gdLst>
              <a:gd name="connsiteX0" fmla="*/ 3528811 w 3528811"/>
              <a:gd name="connsiteY0" fmla="*/ 0 h 215943"/>
              <a:gd name="connsiteX1" fmla="*/ 3065172 w 3528811"/>
              <a:gd name="connsiteY1" fmla="*/ 12879 h 215943"/>
              <a:gd name="connsiteX2" fmla="*/ 2756079 w 3528811"/>
              <a:gd name="connsiteY2" fmla="*/ 38637 h 215943"/>
              <a:gd name="connsiteX3" fmla="*/ 2640169 w 3528811"/>
              <a:gd name="connsiteY3" fmla="*/ 51516 h 215943"/>
              <a:gd name="connsiteX4" fmla="*/ 2305318 w 3528811"/>
              <a:gd name="connsiteY4" fmla="*/ 64395 h 215943"/>
              <a:gd name="connsiteX5" fmla="*/ 2112135 w 3528811"/>
              <a:gd name="connsiteY5" fmla="*/ 103031 h 215943"/>
              <a:gd name="connsiteX6" fmla="*/ 2060620 w 3528811"/>
              <a:gd name="connsiteY6" fmla="*/ 115910 h 215943"/>
              <a:gd name="connsiteX7" fmla="*/ 1931831 w 3528811"/>
              <a:gd name="connsiteY7" fmla="*/ 141668 h 215943"/>
              <a:gd name="connsiteX8" fmla="*/ 334851 w 3528811"/>
              <a:gd name="connsiteY8" fmla="*/ 154547 h 215943"/>
              <a:gd name="connsiteX9" fmla="*/ 296214 w 3528811"/>
              <a:gd name="connsiteY9" fmla="*/ 167426 h 215943"/>
              <a:gd name="connsiteX10" fmla="*/ 257578 w 3528811"/>
              <a:gd name="connsiteY10" fmla="*/ 193183 h 215943"/>
              <a:gd name="connsiteX11" fmla="*/ 0 w 3528811"/>
              <a:gd name="connsiteY11" fmla="*/ 206062 h 21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28811" h="215943">
                <a:moveTo>
                  <a:pt x="3528811" y="0"/>
                </a:moveTo>
                <a:lnTo>
                  <a:pt x="3065172" y="12879"/>
                </a:lnTo>
                <a:cubicBezTo>
                  <a:pt x="2970645" y="16660"/>
                  <a:pt x="2852591" y="28478"/>
                  <a:pt x="2756079" y="38637"/>
                </a:cubicBezTo>
                <a:cubicBezTo>
                  <a:pt x="2717418" y="42707"/>
                  <a:pt x="2678980" y="49298"/>
                  <a:pt x="2640169" y="51516"/>
                </a:cubicBezTo>
                <a:cubicBezTo>
                  <a:pt x="2528651" y="57888"/>
                  <a:pt x="2416935" y="60102"/>
                  <a:pt x="2305318" y="64395"/>
                </a:cubicBezTo>
                <a:cubicBezTo>
                  <a:pt x="2180126" y="82280"/>
                  <a:pt x="2244610" y="69913"/>
                  <a:pt x="2112135" y="103031"/>
                </a:cubicBezTo>
                <a:cubicBezTo>
                  <a:pt x="2094963" y="107324"/>
                  <a:pt x="2077412" y="110313"/>
                  <a:pt x="2060620" y="115910"/>
                </a:cubicBezTo>
                <a:cubicBezTo>
                  <a:pt x="2011769" y="132194"/>
                  <a:pt x="1993867" y="140721"/>
                  <a:pt x="1931831" y="141668"/>
                </a:cubicBezTo>
                <a:lnTo>
                  <a:pt x="334851" y="154547"/>
                </a:lnTo>
                <a:cubicBezTo>
                  <a:pt x="321972" y="158840"/>
                  <a:pt x="308356" y="161355"/>
                  <a:pt x="296214" y="167426"/>
                </a:cubicBezTo>
                <a:cubicBezTo>
                  <a:pt x="282370" y="174348"/>
                  <a:pt x="272262" y="188288"/>
                  <a:pt x="257578" y="193183"/>
                </a:cubicBezTo>
                <a:cubicBezTo>
                  <a:pt x="189298" y="215943"/>
                  <a:pt x="49272" y="206062"/>
                  <a:pt x="0" y="206062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3635896" y="3140968"/>
            <a:ext cx="231820" cy="432048"/>
          </a:xfrm>
          <a:custGeom>
            <a:avLst/>
            <a:gdLst>
              <a:gd name="connsiteX0" fmla="*/ 206062 w 231820"/>
              <a:gd name="connsiteY0" fmla="*/ 2116 h 375603"/>
              <a:gd name="connsiteX1" fmla="*/ 64394 w 231820"/>
              <a:gd name="connsiteY1" fmla="*/ 14995 h 375603"/>
              <a:gd name="connsiteX2" fmla="*/ 128789 w 231820"/>
              <a:gd name="connsiteY2" fmla="*/ 27874 h 375603"/>
              <a:gd name="connsiteX3" fmla="*/ 154546 w 231820"/>
              <a:gd name="connsiteY3" fmla="*/ 66510 h 375603"/>
              <a:gd name="connsiteX4" fmla="*/ 77273 w 231820"/>
              <a:gd name="connsiteY4" fmla="*/ 92268 h 375603"/>
              <a:gd name="connsiteX5" fmla="*/ 115910 w 231820"/>
              <a:gd name="connsiteY5" fmla="*/ 118026 h 375603"/>
              <a:gd name="connsiteX6" fmla="*/ 193183 w 231820"/>
              <a:gd name="connsiteY6" fmla="*/ 156662 h 375603"/>
              <a:gd name="connsiteX7" fmla="*/ 0 w 231820"/>
              <a:gd name="connsiteY7" fmla="*/ 195299 h 375603"/>
              <a:gd name="connsiteX8" fmla="*/ 12879 w 231820"/>
              <a:gd name="connsiteY8" fmla="*/ 246814 h 375603"/>
              <a:gd name="connsiteX9" fmla="*/ 51515 w 231820"/>
              <a:gd name="connsiteY9" fmla="*/ 259693 h 375603"/>
              <a:gd name="connsiteX10" fmla="*/ 231820 w 231820"/>
              <a:gd name="connsiteY10" fmla="*/ 272572 h 375603"/>
              <a:gd name="connsiteX11" fmla="*/ 154546 w 231820"/>
              <a:gd name="connsiteY11" fmla="*/ 298330 h 375603"/>
              <a:gd name="connsiteX12" fmla="*/ 115910 w 231820"/>
              <a:gd name="connsiteY12" fmla="*/ 311209 h 375603"/>
              <a:gd name="connsiteX13" fmla="*/ 141667 w 231820"/>
              <a:gd name="connsiteY13" fmla="*/ 375603 h 37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1820" h="375603">
                <a:moveTo>
                  <a:pt x="206062" y="2116"/>
                </a:moveTo>
                <a:cubicBezTo>
                  <a:pt x="158839" y="6409"/>
                  <a:pt x="109378" y="0"/>
                  <a:pt x="64394" y="14995"/>
                </a:cubicBezTo>
                <a:cubicBezTo>
                  <a:pt x="43627" y="21917"/>
                  <a:pt x="109783" y="17014"/>
                  <a:pt x="128789" y="27874"/>
                </a:cubicBezTo>
                <a:cubicBezTo>
                  <a:pt x="142228" y="35553"/>
                  <a:pt x="145960" y="53631"/>
                  <a:pt x="154546" y="66510"/>
                </a:cubicBezTo>
                <a:cubicBezTo>
                  <a:pt x="128788" y="75096"/>
                  <a:pt x="54682" y="77207"/>
                  <a:pt x="77273" y="92268"/>
                </a:cubicBezTo>
                <a:cubicBezTo>
                  <a:pt x="90152" y="100854"/>
                  <a:pt x="102066" y="111104"/>
                  <a:pt x="115910" y="118026"/>
                </a:cubicBezTo>
                <a:cubicBezTo>
                  <a:pt x="222560" y="171352"/>
                  <a:pt x="82445" y="82839"/>
                  <a:pt x="193183" y="156662"/>
                </a:cubicBezTo>
                <a:cubicBezTo>
                  <a:pt x="79031" y="194713"/>
                  <a:pt x="142895" y="179422"/>
                  <a:pt x="0" y="195299"/>
                </a:cubicBezTo>
                <a:cubicBezTo>
                  <a:pt x="4293" y="212471"/>
                  <a:pt x="1822" y="232992"/>
                  <a:pt x="12879" y="246814"/>
                </a:cubicBezTo>
                <a:cubicBezTo>
                  <a:pt x="21359" y="257415"/>
                  <a:pt x="38033" y="258107"/>
                  <a:pt x="51515" y="259693"/>
                </a:cubicBezTo>
                <a:cubicBezTo>
                  <a:pt x="111357" y="266733"/>
                  <a:pt x="171718" y="268279"/>
                  <a:pt x="231820" y="272572"/>
                </a:cubicBezTo>
                <a:lnTo>
                  <a:pt x="154546" y="298330"/>
                </a:lnTo>
                <a:lnTo>
                  <a:pt x="115910" y="311209"/>
                </a:lnTo>
                <a:cubicBezTo>
                  <a:pt x="146430" y="356989"/>
                  <a:pt x="141667" y="334367"/>
                  <a:pt x="141667" y="375603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šipka 17"/>
          <p:cNvCxnSpPr/>
          <p:nvPr/>
        </p:nvCxnSpPr>
        <p:spPr>
          <a:xfrm flipH="1">
            <a:off x="5940152" y="2564904"/>
            <a:ext cx="792088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ahnutá šipka doleva 18"/>
          <p:cNvSpPr/>
          <p:nvPr/>
        </p:nvSpPr>
        <p:spPr>
          <a:xfrm>
            <a:off x="3923928" y="2492896"/>
            <a:ext cx="504056" cy="792088"/>
          </a:xfrm>
          <a:prstGeom prst="curvedLef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Šipka doprava 19"/>
          <p:cNvSpPr/>
          <p:nvPr/>
        </p:nvSpPr>
        <p:spPr>
          <a:xfrm>
            <a:off x="2339752" y="3212976"/>
            <a:ext cx="1224136" cy="36004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ovací šipka 21"/>
          <p:cNvCxnSpPr>
            <a:endCxn id="16" idx="6"/>
          </p:cNvCxnSpPr>
          <p:nvPr/>
        </p:nvCxnSpPr>
        <p:spPr>
          <a:xfrm flipH="1" flipV="1">
            <a:off x="3829079" y="3321173"/>
            <a:ext cx="382881" cy="6118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ipsa 30"/>
          <p:cNvSpPr/>
          <p:nvPr/>
        </p:nvSpPr>
        <p:spPr>
          <a:xfrm>
            <a:off x="3779912" y="2996952"/>
            <a:ext cx="576064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3" name="Přímá spojovací šipka 32"/>
          <p:cNvCxnSpPr>
            <a:endCxn id="31" idx="3"/>
          </p:cNvCxnSpPr>
          <p:nvPr/>
        </p:nvCxnSpPr>
        <p:spPr>
          <a:xfrm flipH="1" flipV="1">
            <a:off x="3864275" y="3611579"/>
            <a:ext cx="347685" cy="6095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ástupný symbol pro číslo snímku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Podmínka vzniku hoření:</a:t>
            </a:r>
          </a:p>
          <a:p>
            <a:pPr>
              <a:buNone/>
            </a:pPr>
            <a:r>
              <a:rPr lang="cs-CZ" dirty="0" smtClean="0"/>
              <a:t>					</a:t>
            </a:r>
            <a:r>
              <a:rPr lang="cs-CZ" b="1" dirty="0" smtClean="0"/>
              <a:t>HL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	</a:t>
            </a:r>
            <a:r>
              <a:rPr lang="cs-CZ" b="1" dirty="0" smtClean="0"/>
              <a:t>O </a:t>
            </a:r>
            <a:r>
              <a:rPr lang="cs-CZ" dirty="0" smtClean="0"/>
              <a:t>              </a:t>
            </a:r>
            <a:r>
              <a:rPr lang="cs-CZ" b="1" dirty="0" smtClean="0"/>
              <a:t>t °C</a:t>
            </a:r>
          </a:p>
          <a:p>
            <a:pPr algn="ctr">
              <a:buNone/>
            </a:pPr>
            <a:r>
              <a:rPr lang="cs-CZ" dirty="0" smtClean="0"/>
              <a:t>hořlavá látka + oxidovadlo + zápalná teplota =</a:t>
            </a:r>
          </a:p>
          <a:p>
            <a:pPr algn="ctr">
              <a:buNone/>
            </a:pPr>
            <a:r>
              <a:rPr lang="cs-CZ" dirty="0" smtClean="0"/>
              <a:t>= HOŘENÍ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Vývojový diagram: vyjmutí 3"/>
          <p:cNvSpPr/>
          <p:nvPr/>
        </p:nvSpPr>
        <p:spPr>
          <a:xfrm>
            <a:off x="3635896" y="2636912"/>
            <a:ext cx="1296144" cy="1440160"/>
          </a:xfrm>
          <a:prstGeom prst="flowChartExtra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67544" y="4437112"/>
            <a:ext cx="8352928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Tepelný výkon               </a:t>
            </a:r>
            <a:r>
              <a:rPr lang="cs-CZ" dirty="0" smtClean="0">
                <a:latin typeface="Times New Roman"/>
                <a:cs typeface="Times New Roman"/>
              </a:rPr>
              <a:t>[ W ]</a:t>
            </a:r>
            <a:endParaRPr lang="cs-CZ" dirty="0" smtClean="0"/>
          </a:p>
          <a:p>
            <a:r>
              <a:rPr lang="cs-CZ" dirty="0" smtClean="0"/>
              <a:t>Účinnost spotřebiče      </a:t>
            </a:r>
            <a:r>
              <a:rPr lang="el-GR" b="1" dirty="0" smtClean="0">
                <a:latin typeface="Times New Roman"/>
                <a:cs typeface="Times New Roman"/>
              </a:rPr>
              <a:t>ζ</a:t>
            </a:r>
            <a:r>
              <a:rPr lang="cs-CZ" b="1" dirty="0" smtClean="0">
                <a:latin typeface="Times New Roman"/>
                <a:cs typeface="Times New Roman"/>
              </a:rPr>
              <a:t> &lt;  100%</a:t>
            </a: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Minimální bezpečná vzdálenost    </a:t>
            </a:r>
            <a:r>
              <a:rPr lang="cs-CZ" dirty="0" smtClean="0">
                <a:latin typeface="Times New Roman"/>
                <a:cs typeface="Times New Roman"/>
              </a:rPr>
              <a:t>[ m ]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3285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   Tato norma definuje české a slovenské termíny vztahující se na lokální spotřebiče pevných, kapalných a plynných paliv, které umožňují využití uvolněného tepla pro daný účel v prostoru, v němž jsou umístěné.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Lokální spotřebič je tepelné zařízení určené ke spalování pevných, kapalných nebo plynných paliv za účelem přeměny jejich chemické energie v energii tepelnou, které umožňuje využití uvolněného tepla v prostoru, v němž je instalováno. </a:t>
            </a:r>
            <a:r>
              <a:rPr lang="cs-CZ" b="1" dirty="0" smtClean="0"/>
              <a:t>Za lokální spotřebič je považováno zařízení s tepelným výkonem do 50 kW včetně</a:t>
            </a:r>
            <a:r>
              <a:rPr lang="cs-CZ" dirty="0" smtClean="0"/>
              <a:t>. Za lokální spotřebič je považován i elektrotepelný spotřebič, který vydává teplo v místě instalace (akumulační kamna).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Norma stanoví technické požadavky na požární bezpečnost pro instalaci, navrhování a montáž tepelných zařízení ve stavbách trvalých i dočasných a v silničních vozidlech. Stanoví také zkušební metody a zkušební podmínky pro určování bezpečných vzdáleností tepelných zařízení od povrchů hořlavých hmot a požadavky na technickou dokumentaci z hlediska požární bezpečnosti.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ČSN 06 1008 se vztahuje na následující tepelná zařízení:</a:t>
            </a:r>
          </a:p>
          <a:p>
            <a:pPr>
              <a:buNone/>
            </a:pPr>
            <a:r>
              <a:rPr lang="cs-CZ" dirty="0" smtClean="0"/>
              <a:t>	- lokální spotřebič určený k vaření, ohřevu vody a vytápění,</a:t>
            </a:r>
          </a:p>
          <a:p>
            <a:pPr>
              <a:buNone/>
            </a:pPr>
            <a:r>
              <a:rPr lang="cs-CZ" dirty="0" smtClean="0"/>
              <a:t>	- zdroj tepla se jmenovitým tepelným výkonem do 70 kW určený pro ústřední vytápění popř. ústřední ohřev TUV</a:t>
            </a:r>
          </a:p>
          <a:p>
            <a:pPr>
              <a:buNone/>
            </a:pPr>
            <a:r>
              <a:rPr lang="cs-CZ" dirty="0" smtClean="0"/>
              <a:t>	- rozvodné a </a:t>
            </a:r>
            <a:r>
              <a:rPr lang="cs-CZ" dirty="0" err="1" smtClean="0"/>
              <a:t>teplosměnné</a:t>
            </a:r>
            <a:r>
              <a:rPr lang="cs-CZ" dirty="0" smtClean="0"/>
              <a:t> části ÚT</a:t>
            </a:r>
          </a:p>
          <a:p>
            <a:pPr>
              <a:buNone/>
            </a:pPr>
            <a:r>
              <a:rPr lang="cs-CZ" dirty="0" smtClean="0"/>
              <a:t>	- vše včetně kouřovodu do délky 1,5 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ČSN 06 1008 se </a:t>
            </a:r>
            <a:r>
              <a:rPr lang="cs-CZ" u="sng" dirty="0" smtClean="0"/>
              <a:t>nevztahuje</a:t>
            </a:r>
            <a:r>
              <a:rPr lang="cs-CZ" dirty="0" smtClean="0"/>
              <a:t> na:</a:t>
            </a:r>
          </a:p>
          <a:p>
            <a:pPr>
              <a:buFontTx/>
              <a:buChar char="-"/>
            </a:pPr>
            <a:r>
              <a:rPr lang="cs-CZ" dirty="0" smtClean="0"/>
              <a:t>Instalaci tepelných zařízení </a:t>
            </a:r>
            <a:r>
              <a:rPr lang="cs-CZ" smtClean="0"/>
              <a:t>v železničních </a:t>
            </a:r>
            <a:r>
              <a:rPr lang="cs-CZ" dirty="0" smtClean="0"/>
              <a:t>kolejových vozech</a:t>
            </a:r>
          </a:p>
          <a:p>
            <a:pPr>
              <a:buFontTx/>
              <a:buChar char="-"/>
            </a:pPr>
            <a:r>
              <a:rPr lang="cs-CZ" dirty="0" smtClean="0"/>
              <a:t>Instalaci spotřebičů na vnitrostátních plavidlech (ČSN 32 5700)</a:t>
            </a:r>
          </a:p>
          <a:p>
            <a:pPr>
              <a:buFontTx/>
              <a:buChar char="-"/>
            </a:pPr>
            <a:r>
              <a:rPr lang="cs-CZ" dirty="0" smtClean="0"/>
              <a:t>Ruční spotřebiče (žehličky, ohřívací a ožehovací přístroje, páječky, lampy aj.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/>
          </a:bodyPr>
          <a:lstStyle/>
          <a:p>
            <a:r>
              <a:rPr lang="cs-CZ" b="1" dirty="0" smtClean="0"/>
              <a:t>Termíny a definice</a:t>
            </a:r>
          </a:p>
          <a:p>
            <a:pPr>
              <a:buFontTx/>
              <a:buChar char="-"/>
            </a:pPr>
            <a:r>
              <a:rPr lang="cs-CZ" dirty="0" smtClean="0"/>
              <a:t>Lokální spotřebič pevných, kapalných a plynných paliv</a:t>
            </a:r>
          </a:p>
          <a:p>
            <a:pPr>
              <a:buFontTx/>
              <a:buChar char="-"/>
            </a:pPr>
            <a:r>
              <a:rPr lang="cs-CZ" dirty="0" smtClean="0"/>
              <a:t>Lokální elektrický tepelný spotřebič</a:t>
            </a:r>
          </a:p>
          <a:p>
            <a:pPr>
              <a:buFontTx/>
              <a:buChar char="-"/>
            </a:pPr>
            <a:r>
              <a:rPr lang="cs-CZ" dirty="0" smtClean="0"/>
              <a:t>Světlý infračervený zářič</a:t>
            </a:r>
          </a:p>
          <a:p>
            <a:pPr>
              <a:buFontTx/>
              <a:buChar char="-"/>
            </a:pPr>
            <a:r>
              <a:rPr lang="cs-CZ" dirty="0" smtClean="0"/>
              <a:t>Tmavý infračervený zářič</a:t>
            </a:r>
          </a:p>
          <a:p>
            <a:pPr>
              <a:buFontTx/>
              <a:buChar char="-"/>
            </a:pPr>
            <a:r>
              <a:rPr lang="cs-CZ" dirty="0" smtClean="0"/>
              <a:t>Otopná soustava ústředního vytápění</a:t>
            </a:r>
          </a:p>
          <a:p>
            <a:pPr>
              <a:buFontTx/>
              <a:buChar char="-"/>
            </a:pPr>
            <a:r>
              <a:rPr lang="cs-CZ" dirty="0" smtClean="0"/>
              <a:t>Teplovzdušná jednotka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Ochranná zástěna</a:t>
            </a:r>
          </a:p>
          <a:p>
            <a:pPr>
              <a:buFontTx/>
              <a:buChar char="-"/>
            </a:pPr>
            <a:r>
              <a:rPr lang="cs-CZ" dirty="0" smtClean="0"/>
              <a:t>Ochranná podložka</a:t>
            </a:r>
          </a:p>
          <a:p>
            <a:pPr>
              <a:buFontTx/>
              <a:buChar char="-"/>
            </a:pPr>
            <a:r>
              <a:rPr lang="cs-CZ" dirty="0" smtClean="0"/>
              <a:t>Izolační podložka</a:t>
            </a:r>
          </a:p>
          <a:p>
            <a:pPr>
              <a:buFontTx/>
              <a:buChar char="-"/>
            </a:pPr>
            <a:r>
              <a:rPr lang="cs-CZ" dirty="0" smtClean="0"/>
              <a:t>Bezpečná vzdálenost od povrchu hořlavých hmot</a:t>
            </a:r>
          </a:p>
          <a:p>
            <a:pPr>
              <a:buFontTx/>
              <a:buChar char="-"/>
            </a:pPr>
            <a:r>
              <a:rPr lang="cs-CZ" dirty="0" smtClean="0"/>
              <a:t>Hořlavá hmota – stupně hořlavosti, dnes třída reakce na oheň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4008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54557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Stupeň hořlavosti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Třída reakce na oheň</a:t>
                      </a:r>
                      <a:endParaRPr lang="cs-CZ" dirty="0"/>
                    </a:p>
                  </a:txBody>
                  <a:tcPr/>
                </a:tc>
              </a:tr>
              <a:tr h="545579">
                <a:tc>
                  <a:txBody>
                    <a:bodyPr/>
                    <a:lstStyle/>
                    <a:p>
                      <a:r>
                        <a:rPr lang="cs-CZ" dirty="0" smtClean="0"/>
                        <a:t>A                           nehořlavé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A1</a:t>
                      </a:r>
                    </a:p>
                    <a:p>
                      <a:pPr algn="ctr"/>
                      <a:r>
                        <a:rPr lang="cs-CZ" dirty="0" smtClean="0"/>
                        <a:t>A2</a:t>
                      </a:r>
                      <a:endParaRPr lang="cs-CZ" dirty="0"/>
                    </a:p>
                  </a:txBody>
                  <a:tcPr/>
                </a:tc>
              </a:tr>
              <a:tr h="545579">
                <a:tc>
                  <a:txBody>
                    <a:bodyPr/>
                    <a:lstStyle/>
                    <a:p>
                      <a:r>
                        <a:rPr lang="cs-CZ" dirty="0" smtClean="0"/>
                        <a:t>B                           nesnadno hořlavé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</a:tr>
              <a:tr h="545579">
                <a:tc>
                  <a:txBody>
                    <a:bodyPr/>
                    <a:lstStyle/>
                    <a:p>
                      <a:r>
                        <a:rPr lang="cs-CZ" dirty="0" smtClean="0"/>
                        <a:t>C1                         těžce hořlavé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</a:tr>
              <a:tr h="545579">
                <a:tc>
                  <a:txBody>
                    <a:bodyPr/>
                    <a:lstStyle/>
                    <a:p>
                      <a:r>
                        <a:rPr lang="cs-CZ" dirty="0" smtClean="0"/>
                        <a:t>C2                         středně hořlavé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</a:tr>
              <a:tr h="545579">
                <a:tc>
                  <a:txBody>
                    <a:bodyPr/>
                    <a:lstStyle/>
                    <a:p>
                      <a:r>
                        <a:rPr lang="cs-CZ" dirty="0" smtClean="0"/>
                        <a:t>C3                         lehce hořlavé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E</a:t>
                      </a:r>
                    </a:p>
                    <a:p>
                      <a:pPr algn="ctr"/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/>
                </a:tc>
              </a:tr>
              <a:tr h="54557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328592"/>
          </a:xfrm>
        </p:spPr>
        <p:txBody>
          <a:bodyPr/>
          <a:lstStyle/>
          <a:p>
            <a:r>
              <a:rPr lang="cs-CZ" dirty="0" smtClean="0"/>
              <a:t>Ochranná zástěna</a:t>
            </a:r>
          </a:p>
          <a:p>
            <a:pPr>
              <a:buNone/>
            </a:pPr>
            <a:r>
              <a:rPr lang="cs-CZ" sz="2000" dirty="0" smtClean="0"/>
              <a:t>                                        </a:t>
            </a:r>
          </a:p>
          <a:p>
            <a:pPr>
              <a:buNone/>
            </a:pPr>
            <a:r>
              <a:rPr lang="cs-CZ" sz="2000" dirty="0" smtClean="0"/>
              <a:t>                                                  30±5                ≥ 300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                                                   ≥ 150</a:t>
            </a:r>
            <a:endParaRPr lang="cs-CZ" sz="2000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611560" y="5517232"/>
            <a:ext cx="79928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1979712" y="3789040"/>
            <a:ext cx="792088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2339752" y="2564904"/>
            <a:ext cx="7200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3779912" y="2060848"/>
            <a:ext cx="0" cy="345638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4211960" y="2708920"/>
            <a:ext cx="0" cy="2808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>
            <a:off x="4211960" y="2708920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4211960" y="3356992"/>
            <a:ext cx="30963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4211960" y="4077072"/>
            <a:ext cx="30243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4211960" y="4797152"/>
            <a:ext cx="30243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>
            <a:off x="3851920" y="2060848"/>
            <a:ext cx="1728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/>
          <p:nvPr/>
        </p:nvCxnSpPr>
        <p:spPr>
          <a:xfrm>
            <a:off x="5364088" y="2060848"/>
            <a:ext cx="0" cy="64807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/>
          <p:nvPr/>
        </p:nvCxnSpPr>
        <p:spPr>
          <a:xfrm>
            <a:off x="4211960" y="249289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šipka 43"/>
          <p:cNvCxnSpPr/>
          <p:nvPr/>
        </p:nvCxnSpPr>
        <p:spPr>
          <a:xfrm>
            <a:off x="3779912" y="2492896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aoblený obdélník 46"/>
          <p:cNvSpPr/>
          <p:nvPr/>
        </p:nvSpPr>
        <p:spPr>
          <a:xfrm>
            <a:off x="5436096" y="3068960"/>
            <a:ext cx="936104" cy="2880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Zaoblený obdélník 47"/>
          <p:cNvSpPr/>
          <p:nvPr/>
        </p:nvSpPr>
        <p:spPr>
          <a:xfrm>
            <a:off x="4644008" y="3861048"/>
            <a:ext cx="720080" cy="21602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Volný tvar 48"/>
          <p:cNvSpPr/>
          <p:nvPr/>
        </p:nvSpPr>
        <p:spPr>
          <a:xfrm>
            <a:off x="5743977" y="3837904"/>
            <a:ext cx="1004553" cy="244699"/>
          </a:xfrm>
          <a:custGeom>
            <a:avLst/>
            <a:gdLst>
              <a:gd name="connsiteX0" fmla="*/ 12879 w 1004553"/>
              <a:gd name="connsiteY0" fmla="*/ 0 h 244699"/>
              <a:gd name="connsiteX1" fmla="*/ 12879 w 1004553"/>
              <a:gd name="connsiteY1" fmla="*/ 0 h 244699"/>
              <a:gd name="connsiteX2" fmla="*/ 450761 w 1004553"/>
              <a:gd name="connsiteY2" fmla="*/ 12879 h 244699"/>
              <a:gd name="connsiteX3" fmla="*/ 759854 w 1004553"/>
              <a:gd name="connsiteY3" fmla="*/ 38637 h 244699"/>
              <a:gd name="connsiteX4" fmla="*/ 850006 w 1004553"/>
              <a:gd name="connsiteY4" fmla="*/ 90152 h 244699"/>
              <a:gd name="connsiteX5" fmla="*/ 978795 w 1004553"/>
              <a:gd name="connsiteY5" fmla="*/ 141668 h 244699"/>
              <a:gd name="connsiteX6" fmla="*/ 1004553 w 1004553"/>
              <a:gd name="connsiteY6" fmla="*/ 244699 h 244699"/>
              <a:gd name="connsiteX7" fmla="*/ 0 w 1004553"/>
              <a:gd name="connsiteY7" fmla="*/ 244699 h 244699"/>
              <a:gd name="connsiteX8" fmla="*/ 12879 w 1004553"/>
              <a:gd name="connsiteY8" fmla="*/ 0 h 244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4553" h="244699">
                <a:moveTo>
                  <a:pt x="12879" y="0"/>
                </a:moveTo>
                <a:lnTo>
                  <a:pt x="12879" y="0"/>
                </a:lnTo>
                <a:lnTo>
                  <a:pt x="450761" y="12879"/>
                </a:lnTo>
                <a:cubicBezTo>
                  <a:pt x="674268" y="21476"/>
                  <a:pt x="617844" y="14968"/>
                  <a:pt x="759854" y="38637"/>
                </a:cubicBezTo>
                <a:cubicBezTo>
                  <a:pt x="798658" y="64507"/>
                  <a:pt x="804252" y="70543"/>
                  <a:pt x="850006" y="90152"/>
                </a:cubicBezTo>
                <a:cubicBezTo>
                  <a:pt x="892504" y="108366"/>
                  <a:pt x="978795" y="141668"/>
                  <a:pt x="978795" y="141668"/>
                </a:cubicBezTo>
                <a:cubicBezTo>
                  <a:pt x="993252" y="228410"/>
                  <a:pt x="979996" y="195585"/>
                  <a:pt x="1004553" y="244699"/>
                </a:cubicBezTo>
                <a:lnTo>
                  <a:pt x="0" y="244699"/>
                </a:lnTo>
                <a:lnTo>
                  <a:pt x="12879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Volný tvar 49"/>
          <p:cNvSpPr/>
          <p:nvPr/>
        </p:nvSpPr>
        <p:spPr>
          <a:xfrm>
            <a:off x="4427984" y="4293096"/>
            <a:ext cx="1998965" cy="493016"/>
          </a:xfrm>
          <a:custGeom>
            <a:avLst/>
            <a:gdLst>
              <a:gd name="connsiteX0" fmla="*/ 0 w 1998965"/>
              <a:gd name="connsiteY0" fmla="*/ 428622 h 493016"/>
              <a:gd name="connsiteX1" fmla="*/ 0 w 1998965"/>
              <a:gd name="connsiteY1" fmla="*/ 428622 h 493016"/>
              <a:gd name="connsiteX2" fmla="*/ 12879 w 1998965"/>
              <a:gd name="connsiteY2" fmla="*/ 145287 h 493016"/>
              <a:gd name="connsiteX3" fmla="*/ 38637 w 1998965"/>
              <a:gd name="connsiteY3" fmla="*/ 106650 h 493016"/>
              <a:gd name="connsiteX4" fmla="*/ 77273 w 1998965"/>
              <a:gd name="connsiteY4" fmla="*/ 29377 h 493016"/>
              <a:gd name="connsiteX5" fmla="*/ 1764406 w 1998965"/>
              <a:gd name="connsiteY5" fmla="*/ 42256 h 493016"/>
              <a:gd name="connsiteX6" fmla="*/ 1841679 w 1998965"/>
              <a:gd name="connsiteY6" fmla="*/ 93771 h 493016"/>
              <a:gd name="connsiteX7" fmla="*/ 1918952 w 1998965"/>
              <a:gd name="connsiteY7" fmla="*/ 106650 h 493016"/>
              <a:gd name="connsiteX8" fmla="*/ 1957589 w 1998965"/>
              <a:gd name="connsiteY8" fmla="*/ 132408 h 493016"/>
              <a:gd name="connsiteX9" fmla="*/ 1970468 w 1998965"/>
              <a:gd name="connsiteY9" fmla="*/ 171045 h 493016"/>
              <a:gd name="connsiteX10" fmla="*/ 1983347 w 1998965"/>
              <a:gd name="connsiteY10" fmla="*/ 415743 h 493016"/>
              <a:gd name="connsiteX11" fmla="*/ 1970468 w 1998965"/>
              <a:gd name="connsiteY11" fmla="*/ 402864 h 493016"/>
              <a:gd name="connsiteX12" fmla="*/ 1416676 w 1998965"/>
              <a:gd name="connsiteY12" fmla="*/ 428622 h 493016"/>
              <a:gd name="connsiteX13" fmla="*/ 1378039 w 1998965"/>
              <a:gd name="connsiteY13" fmla="*/ 441501 h 493016"/>
              <a:gd name="connsiteX14" fmla="*/ 1339403 w 1998965"/>
              <a:gd name="connsiteY14" fmla="*/ 467259 h 493016"/>
              <a:gd name="connsiteX15" fmla="*/ 1249251 w 1998965"/>
              <a:gd name="connsiteY15" fmla="*/ 493016 h 493016"/>
              <a:gd name="connsiteX16" fmla="*/ 386366 w 1998965"/>
              <a:gd name="connsiteY16" fmla="*/ 480137 h 493016"/>
              <a:gd name="connsiteX17" fmla="*/ 283335 w 1998965"/>
              <a:gd name="connsiteY17" fmla="*/ 467259 h 493016"/>
              <a:gd name="connsiteX18" fmla="*/ 128789 w 1998965"/>
              <a:gd name="connsiteY18" fmla="*/ 454380 h 493016"/>
              <a:gd name="connsiteX19" fmla="*/ 90152 w 1998965"/>
              <a:gd name="connsiteY19" fmla="*/ 441501 h 493016"/>
              <a:gd name="connsiteX20" fmla="*/ 0 w 1998965"/>
              <a:gd name="connsiteY20" fmla="*/ 428622 h 493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998965" h="493016">
                <a:moveTo>
                  <a:pt x="0" y="428622"/>
                </a:moveTo>
                <a:lnTo>
                  <a:pt x="0" y="428622"/>
                </a:lnTo>
                <a:cubicBezTo>
                  <a:pt x="4293" y="334177"/>
                  <a:pt x="1615" y="239156"/>
                  <a:pt x="12879" y="145287"/>
                </a:cubicBezTo>
                <a:cubicBezTo>
                  <a:pt x="14723" y="129919"/>
                  <a:pt x="31715" y="120494"/>
                  <a:pt x="38637" y="106650"/>
                </a:cubicBezTo>
                <a:cubicBezTo>
                  <a:pt x="91963" y="0"/>
                  <a:pt x="3450" y="140115"/>
                  <a:pt x="77273" y="29377"/>
                </a:cubicBezTo>
                <a:lnTo>
                  <a:pt x="1764406" y="42256"/>
                </a:lnTo>
                <a:cubicBezTo>
                  <a:pt x="1795342" y="43385"/>
                  <a:pt x="1811143" y="88682"/>
                  <a:pt x="1841679" y="93771"/>
                </a:cubicBezTo>
                <a:lnTo>
                  <a:pt x="1918952" y="106650"/>
                </a:lnTo>
                <a:cubicBezTo>
                  <a:pt x="1931831" y="115236"/>
                  <a:pt x="1947920" y="120321"/>
                  <a:pt x="1957589" y="132408"/>
                </a:cubicBezTo>
                <a:cubicBezTo>
                  <a:pt x="1966070" y="143009"/>
                  <a:pt x="1966738" y="157992"/>
                  <a:pt x="1970468" y="171045"/>
                </a:cubicBezTo>
                <a:cubicBezTo>
                  <a:pt x="1998965" y="270784"/>
                  <a:pt x="1983347" y="256693"/>
                  <a:pt x="1983347" y="415743"/>
                </a:cubicBezTo>
                <a:lnTo>
                  <a:pt x="1970468" y="402864"/>
                </a:lnTo>
                <a:cubicBezTo>
                  <a:pt x="1728552" y="409067"/>
                  <a:pt x="1601285" y="375877"/>
                  <a:pt x="1416676" y="428622"/>
                </a:cubicBezTo>
                <a:cubicBezTo>
                  <a:pt x="1403623" y="432352"/>
                  <a:pt x="1390918" y="437208"/>
                  <a:pt x="1378039" y="441501"/>
                </a:cubicBezTo>
                <a:cubicBezTo>
                  <a:pt x="1365160" y="450087"/>
                  <a:pt x="1353247" y="460337"/>
                  <a:pt x="1339403" y="467259"/>
                </a:cubicBezTo>
                <a:cubicBezTo>
                  <a:pt x="1320933" y="476494"/>
                  <a:pt x="1265749" y="488892"/>
                  <a:pt x="1249251" y="493016"/>
                </a:cubicBezTo>
                <a:lnTo>
                  <a:pt x="386366" y="480137"/>
                </a:lnTo>
                <a:cubicBezTo>
                  <a:pt x="351767" y="479214"/>
                  <a:pt x="317774" y="470703"/>
                  <a:pt x="283335" y="467259"/>
                </a:cubicBezTo>
                <a:cubicBezTo>
                  <a:pt x="231898" y="462115"/>
                  <a:pt x="180304" y="458673"/>
                  <a:pt x="128789" y="454380"/>
                </a:cubicBezTo>
                <a:cubicBezTo>
                  <a:pt x="115910" y="450087"/>
                  <a:pt x="102294" y="447572"/>
                  <a:pt x="90152" y="441501"/>
                </a:cubicBezTo>
                <a:cubicBezTo>
                  <a:pt x="57661" y="425255"/>
                  <a:pt x="15025" y="430768"/>
                  <a:pt x="0" y="428622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Zaoblený obdélník 50"/>
          <p:cNvSpPr/>
          <p:nvPr/>
        </p:nvSpPr>
        <p:spPr>
          <a:xfrm>
            <a:off x="4427984" y="5157192"/>
            <a:ext cx="2376264" cy="36004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bdélník 51"/>
          <p:cNvSpPr/>
          <p:nvPr/>
        </p:nvSpPr>
        <p:spPr>
          <a:xfrm>
            <a:off x="4355976" y="2924944"/>
            <a:ext cx="864096" cy="4320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Volný tvar 55"/>
          <p:cNvSpPr/>
          <p:nvPr/>
        </p:nvSpPr>
        <p:spPr>
          <a:xfrm>
            <a:off x="2150772" y="4159876"/>
            <a:ext cx="412716" cy="697605"/>
          </a:xfrm>
          <a:custGeom>
            <a:avLst/>
            <a:gdLst>
              <a:gd name="connsiteX0" fmla="*/ 193183 w 412716"/>
              <a:gd name="connsiteY0" fmla="*/ 695459 h 697605"/>
              <a:gd name="connsiteX1" fmla="*/ 64394 w 412716"/>
              <a:gd name="connsiteY1" fmla="*/ 682580 h 697605"/>
              <a:gd name="connsiteX2" fmla="*/ 25758 w 412716"/>
              <a:gd name="connsiteY2" fmla="*/ 669701 h 697605"/>
              <a:gd name="connsiteX3" fmla="*/ 0 w 412716"/>
              <a:gd name="connsiteY3" fmla="*/ 592428 h 697605"/>
              <a:gd name="connsiteX4" fmla="*/ 38636 w 412716"/>
              <a:gd name="connsiteY4" fmla="*/ 386366 h 697605"/>
              <a:gd name="connsiteX5" fmla="*/ 90152 w 412716"/>
              <a:gd name="connsiteY5" fmla="*/ 309093 h 697605"/>
              <a:gd name="connsiteX6" fmla="*/ 90152 w 412716"/>
              <a:gd name="connsiteY6" fmla="*/ 167425 h 697605"/>
              <a:gd name="connsiteX7" fmla="*/ 103031 w 412716"/>
              <a:gd name="connsiteY7" fmla="*/ 231820 h 697605"/>
              <a:gd name="connsiteX8" fmla="*/ 154546 w 412716"/>
              <a:gd name="connsiteY8" fmla="*/ 309093 h 697605"/>
              <a:gd name="connsiteX9" fmla="*/ 167425 w 412716"/>
              <a:gd name="connsiteY9" fmla="*/ 347730 h 697605"/>
              <a:gd name="connsiteX10" fmla="*/ 141667 w 412716"/>
              <a:gd name="connsiteY10" fmla="*/ 437882 h 697605"/>
              <a:gd name="connsiteX11" fmla="*/ 154546 w 412716"/>
              <a:gd name="connsiteY11" fmla="*/ 502276 h 697605"/>
              <a:gd name="connsiteX12" fmla="*/ 180304 w 412716"/>
              <a:gd name="connsiteY12" fmla="*/ 399245 h 697605"/>
              <a:gd name="connsiteX13" fmla="*/ 193183 w 412716"/>
              <a:gd name="connsiteY13" fmla="*/ 360609 h 697605"/>
              <a:gd name="connsiteX14" fmla="*/ 206062 w 412716"/>
              <a:gd name="connsiteY14" fmla="*/ 38637 h 697605"/>
              <a:gd name="connsiteX15" fmla="*/ 244698 w 412716"/>
              <a:gd name="connsiteY15" fmla="*/ 12879 h 697605"/>
              <a:gd name="connsiteX16" fmla="*/ 257577 w 412716"/>
              <a:gd name="connsiteY16" fmla="*/ 115910 h 697605"/>
              <a:gd name="connsiteX17" fmla="*/ 270456 w 412716"/>
              <a:gd name="connsiteY17" fmla="*/ 180304 h 697605"/>
              <a:gd name="connsiteX18" fmla="*/ 283335 w 412716"/>
              <a:gd name="connsiteY18" fmla="*/ 399245 h 697605"/>
              <a:gd name="connsiteX19" fmla="*/ 309093 w 412716"/>
              <a:gd name="connsiteY19" fmla="*/ 321972 h 697605"/>
              <a:gd name="connsiteX20" fmla="*/ 321972 w 412716"/>
              <a:gd name="connsiteY20" fmla="*/ 218941 h 697605"/>
              <a:gd name="connsiteX21" fmla="*/ 399245 w 412716"/>
              <a:gd name="connsiteY21" fmla="*/ 231820 h 697605"/>
              <a:gd name="connsiteX22" fmla="*/ 373487 w 412716"/>
              <a:gd name="connsiteY22" fmla="*/ 309093 h 697605"/>
              <a:gd name="connsiteX23" fmla="*/ 373487 w 412716"/>
              <a:gd name="connsiteY23" fmla="*/ 656823 h 697605"/>
              <a:gd name="connsiteX24" fmla="*/ 334851 w 412716"/>
              <a:gd name="connsiteY24" fmla="*/ 669701 h 697605"/>
              <a:gd name="connsiteX25" fmla="*/ 193183 w 412716"/>
              <a:gd name="connsiteY25" fmla="*/ 695459 h 697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12716" h="697605">
                <a:moveTo>
                  <a:pt x="193183" y="695459"/>
                </a:moveTo>
                <a:cubicBezTo>
                  <a:pt x="148107" y="697605"/>
                  <a:pt x="107036" y="689140"/>
                  <a:pt x="64394" y="682580"/>
                </a:cubicBezTo>
                <a:cubicBezTo>
                  <a:pt x="50977" y="680516"/>
                  <a:pt x="33648" y="680748"/>
                  <a:pt x="25758" y="669701"/>
                </a:cubicBezTo>
                <a:cubicBezTo>
                  <a:pt x="9977" y="647607"/>
                  <a:pt x="0" y="592428"/>
                  <a:pt x="0" y="592428"/>
                </a:cubicBezTo>
                <a:cubicBezTo>
                  <a:pt x="4531" y="547115"/>
                  <a:pt x="6189" y="435035"/>
                  <a:pt x="38636" y="386366"/>
                </a:cubicBezTo>
                <a:lnTo>
                  <a:pt x="90152" y="309093"/>
                </a:lnTo>
                <a:cubicBezTo>
                  <a:pt x="85964" y="288156"/>
                  <a:pt x="57196" y="183903"/>
                  <a:pt x="90152" y="167425"/>
                </a:cubicBezTo>
                <a:cubicBezTo>
                  <a:pt x="109731" y="157635"/>
                  <a:pt x="93973" y="211892"/>
                  <a:pt x="103031" y="231820"/>
                </a:cubicBezTo>
                <a:cubicBezTo>
                  <a:pt x="115841" y="260002"/>
                  <a:pt x="144757" y="279725"/>
                  <a:pt x="154546" y="309093"/>
                </a:cubicBezTo>
                <a:lnTo>
                  <a:pt x="167425" y="347730"/>
                </a:lnTo>
                <a:cubicBezTo>
                  <a:pt x="161351" y="365951"/>
                  <a:pt x="141667" y="421709"/>
                  <a:pt x="141667" y="437882"/>
                </a:cubicBezTo>
                <a:cubicBezTo>
                  <a:pt x="141667" y="459772"/>
                  <a:pt x="150253" y="480811"/>
                  <a:pt x="154546" y="502276"/>
                </a:cubicBezTo>
                <a:cubicBezTo>
                  <a:pt x="183986" y="413955"/>
                  <a:pt x="149220" y="523579"/>
                  <a:pt x="180304" y="399245"/>
                </a:cubicBezTo>
                <a:cubicBezTo>
                  <a:pt x="183597" y="386075"/>
                  <a:pt x="188890" y="373488"/>
                  <a:pt x="193183" y="360609"/>
                </a:cubicBezTo>
                <a:cubicBezTo>
                  <a:pt x="197476" y="253285"/>
                  <a:pt x="190321" y="144887"/>
                  <a:pt x="206062" y="38637"/>
                </a:cubicBezTo>
                <a:cubicBezTo>
                  <a:pt x="208330" y="23326"/>
                  <a:pt x="236112" y="0"/>
                  <a:pt x="244698" y="12879"/>
                </a:cubicBezTo>
                <a:cubicBezTo>
                  <a:pt x="263897" y="41677"/>
                  <a:pt x="252314" y="81702"/>
                  <a:pt x="257577" y="115910"/>
                </a:cubicBezTo>
                <a:cubicBezTo>
                  <a:pt x="260906" y="137545"/>
                  <a:pt x="266163" y="158839"/>
                  <a:pt x="270456" y="180304"/>
                </a:cubicBezTo>
                <a:cubicBezTo>
                  <a:pt x="274749" y="253284"/>
                  <a:pt x="264099" y="328715"/>
                  <a:pt x="283335" y="399245"/>
                </a:cubicBezTo>
                <a:cubicBezTo>
                  <a:pt x="290479" y="425439"/>
                  <a:pt x="309093" y="321972"/>
                  <a:pt x="309093" y="321972"/>
                </a:cubicBezTo>
                <a:cubicBezTo>
                  <a:pt x="313386" y="287628"/>
                  <a:pt x="297498" y="243415"/>
                  <a:pt x="321972" y="218941"/>
                </a:cubicBezTo>
                <a:cubicBezTo>
                  <a:pt x="340437" y="200476"/>
                  <a:pt x="386289" y="209148"/>
                  <a:pt x="399245" y="231820"/>
                </a:cubicBezTo>
                <a:cubicBezTo>
                  <a:pt x="412716" y="255394"/>
                  <a:pt x="373487" y="309093"/>
                  <a:pt x="373487" y="309093"/>
                </a:cubicBezTo>
                <a:cubicBezTo>
                  <a:pt x="381399" y="411951"/>
                  <a:pt x="400675" y="554865"/>
                  <a:pt x="373487" y="656823"/>
                </a:cubicBezTo>
                <a:cubicBezTo>
                  <a:pt x="369989" y="669940"/>
                  <a:pt x="348268" y="667637"/>
                  <a:pt x="334851" y="669701"/>
                </a:cubicBezTo>
                <a:cubicBezTo>
                  <a:pt x="292209" y="676261"/>
                  <a:pt x="238259" y="693313"/>
                  <a:pt x="193183" y="695459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8" name="Přímá spojovací šipka 67"/>
          <p:cNvCxnSpPr/>
          <p:nvPr/>
        </p:nvCxnSpPr>
        <p:spPr>
          <a:xfrm>
            <a:off x="3779912" y="5517232"/>
            <a:ext cx="432048" cy="432048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ástupný symbol pro číslo snímk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/>
          </a:bodyPr>
          <a:lstStyle/>
          <a:p>
            <a:r>
              <a:rPr lang="cs-CZ" dirty="0" smtClean="0"/>
              <a:t>Izolační podložka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Rozměry a tloušťku izolační podložky stanoví výrobce tak, aby teplota povrchu stěny nebo podlahy nepřevýšila 100°C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71600" y="2780928"/>
            <a:ext cx="792088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hnutá šipka 5"/>
          <p:cNvSpPr/>
          <p:nvPr/>
        </p:nvSpPr>
        <p:spPr>
          <a:xfrm>
            <a:off x="1331640" y="2348880"/>
            <a:ext cx="864096" cy="432048"/>
          </a:xfrm>
          <a:prstGeom prst="bentArrow">
            <a:avLst>
              <a:gd name="adj1" fmla="val 25000"/>
              <a:gd name="adj2" fmla="val 2351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763688" y="2636912"/>
            <a:ext cx="72008" cy="22322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1907704" y="2204864"/>
            <a:ext cx="0" cy="28803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4499992" y="2780928"/>
            <a:ext cx="1008112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932040" y="2348880"/>
            <a:ext cx="14401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4211960" y="2636912"/>
            <a:ext cx="1584176" cy="237626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Ochranná podložka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                               	</a:t>
            </a:r>
          </a:p>
          <a:p>
            <a:pPr>
              <a:buNone/>
            </a:pPr>
            <a:r>
              <a:rPr lang="cs-CZ" sz="2000" dirty="0" smtClean="0"/>
              <a:t>				každý spotřebič  na pevná paliva umístěný na                            	                        	hořlavé podlaze musí být opatřen upevněnou 				ochrannou podložkou přesahující jeho půdorys o 			následující hodnoty:</a:t>
            </a:r>
          </a:p>
          <a:p>
            <a:pPr>
              <a:buNone/>
            </a:pPr>
            <a:r>
              <a:rPr lang="cs-CZ" sz="2000" dirty="0" smtClean="0"/>
              <a:t>				- </a:t>
            </a:r>
            <a:r>
              <a:rPr lang="cs-CZ" sz="2000" b="1" dirty="0" smtClean="0"/>
              <a:t>spotřebič k vaření</a:t>
            </a:r>
          </a:p>
          <a:p>
            <a:pPr>
              <a:buNone/>
            </a:pPr>
            <a:r>
              <a:rPr lang="cs-CZ" sz="2000" dirty="0" smtClean="0"/>
              <a:t>                                          600 mm před přikládacím a popel.otvorem</a:t>
            </a:r>
          </a:p>
          <a:p>
            <a:pPr>
              <a:buNone/>
            </a:pPr>
            <a:r>
              <a:rPr lang="cs-CZ" sz="2000" dirty="0" smtClean="0"/>
              <a:t>				   300 mm od bočních svislých hran těchto otvorů</a:t>
            </a:r>
          </a:p>
          <a:p>
            <a:pPr>
              <a:buNone/>
            </a:pPr>
            <a:r>
              <a:rPr lang="cs-CZ" sz="2000" dirty="0" smtClean="0"/>
              <a:t>                                     	- </a:t>
            </a:r>
            <a:r>
              <a:rPr lang="cs-CZ" sz="2000" b="1" dirty="0" smtClean="0"/>
              <a:t>ostatní spotřebiče</a:t>
            </a:r>
          </a:p>
          <a:p>
            <a:pPr>
              <a:buNone/>
            </a:pPr>
            <a:r>
              <a:rPr lang="cs-CZ" sz="2000" dirty="0" smtClean="0"/>
              <a:t>				   300 mm před přikládacím a popel. otvorem</a:t>
            </a:r>
          </a:p>
          <a:p>
            <a:pPr>
              <a:buNone/>
            </a:pPr>
            <a:r>
              <a:rPr lang="cs-CZ" sz="2000" dirty="0" smtClean="0"/>
              <a:t>				   100 mm na ostatních stranách spotřebiče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1187624" y="2780928"/>
            <a:ext cx="100811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619672" y="2204864"/>
            <a:ext cx="1440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683568" y="4437112"/>
            <a:ext cx="2016224" cy="14401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323528" y="4581128"/>
            <a:ext cx="288032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1475656" y="3933056"/>
            <a:ext cx="43204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475656" y="3068960"/>
            <a:ext cx="432048" cy="288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Odtah spalin</a:t>
            </a:r>
          </a:p>
          <a:p>
            <a:pPr>
              <a:buNone/>
            </a:pPr>
            <a:r>
              <a:rPr lang="cs-CZ" dirty="0" smtClean="0"/>
              <a:t>   Pro instalaci </a:t>
            </a:r>
            <a:r>
              <a:rPr lang="cs-CZ" u="sng" dirty="0" smtClean="0"/>
              <a:t>otevřeného spotřebiče </a:t>
            </a:r>
            <a:r>
              <a:rPr lang="cs-CZ" dirty="0" smtClean="0"/>
              <a:t>určeného ke spojení s kouřovodem nebo komínem platí ČSN 73 4210 a ČSN 38 6441.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Instalace a způsob vyústění potrubí k přivádění spalovacího vzduchu a odvádění spalin </a:t>
            </a:r>
            <a:r>
              <a:rPr lang="cs-CZ" u="sng" dirty="0" smtClean="0"/>
              <a:t>uzavřených spotřebičů </a:t>
            </a:r>
            <a:r>
              <a:rPr lang="cs-CZ" dirty="0" smtClean="0"/>
              <a:t>musí být v souladu s předmětovými normami a s pokyny výrobce na příslušné provedení spotřebiče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   </a:t>
            </a:r>
            <a:r>
              <a:rPr lang="cs-CZ" b="1" i="1" dirty="0" smtClean="0"/>
              <a:t>Dělení spotřebičů z hlediska konstrukce, uspořádání a umístění při provozu:</a:t>
            </a:r>
          </a:p>
          <a:p>
            <a:r>
              <a:rPr lang="cs-CZ" b="1" dirty="0" smtClean="0"/>
              <a:t>Samostatný spotřebič</a:t>
            </a:r>
          </a:p>
          <a:p>
            <a:r>
              <a:rPr lang="cs-CZ" b="1" dirty="0" smtClean="0"/>
              <a:t>Sestavný spotřebič</a:t>
            </a:r>
          </a:p>
          <a:p>
            <a:r>
              <a:rPr lang="cs-CZ" b="1" dirty="0" smtClean="0"/>
              <a:t>Vestavný spotřebič</a:t>
            </a:r>
          </a:p>
          <a:p>
            <a:r>
              <a:rPr lang="cs-CZ" b="1" dirty="0" smtClean="0"/>
              <a:t>Pevný spotřebič</a:t>
            </a:r>
          </a:p>
          <a:p>
            <a:r>
              <a:rPr lang="cs-CZ" b="1" dirty="0" smtClean="0"/>
              <a:t>Přenosný spotřebič</a:t>
            </a:r>
          </a:p>
          <a:p>
            <a:r>
              <a:rPr lang="cs-CZ" b="1" dirty="0" smtClean="0"/>
              <a:t>Pojízdný spotřebič</a:t>
            </a:r>
          </a:p>
          <a:p>
            <a:r>
              <a:rPr lang="cs-CZ" b="1" dirty="0" smtClean="0"/>
              <a:t>Převozný spotřebič</a:t>
            </a:r>
          </a:p>
          <a:p>
            <a:r>
              <a:rPr lang="cs-CZ" b="1" dirty="0" smtClean="0"/>
              <a:t>Ruční spotřebič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Prostup kouřovodu stropem, stěnami popř. střechou z hořlavých hmot</a:t>
            </a:r>
          </a:p>
          <a:p>
            <a:pPr>
              <a:buNone/>
            </a:pPr>
            <a:r>
              <a:rPr lang="cs-CZ" dirty="0" smtClean="0"/>
              <a:t>   Jestliže kouřovod nebo komín prochází uvedenými konstrukcemi, musí být proveden v souladu s pokyny výrobce uvedenými v technické dokumentaci pro příslušný druh spotřebiče. Není-li způsob provedení prostupů v dokumentaci uveden, provedou se prostupy podle schémat v příloze E a F ČSN 06 1008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Infrazářiče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</a:rPr>
              <a:t>	není-li bezpečná vzdálenost od hořlavých hmot stanovená výrobcem v dokumentaci, musí být dodrženy bezpečné vzdálenosti stanovené pro: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</a:rPr>
              <a:t>	- světlé infrazářiče na plynná paliva a elektrické zářiče s teplotou topné plochy 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Times New Roman"/>
                <a:cs typeface="Times New Roman"/>
              </a:rPr>
              <a:t>   </a:t>
            </a: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&gt; 500°C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- tmavé zářiče na plynná paliva vč. zářiče se sálavými trubkami a elektrického zářiče s teplotou topné plochy ≤ 500°C</a:t>
            </a:r>
          </a:p>
          <a:p>
            <a:pPr algn="ctr">
              <a:buNone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podle čl. 5.1.5   </a:t>
            </a:r>
            <a:r>
              <a:rPr lang="cs-CZ" dirty="0" smtClean="0">
                <a:solidFill>
                  <a:schemeClr val="tx1"/>
                </a:solidFill>
              </a:rPr>
              <a:t>ČSN 06 1008</a:t>
            </a:r>
            <a:endParaRPr lang="cs-CZ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5.1.6  Umístění uzávěrů paliva a vypínačů</a:t>
            </a:r>
          </a:p>
          <a:p>
            <a:r>
              <a:rPr lang="cs-CZ" dirty="0" smtClean="0"/>
              <a:t>5.1.7  Doplňování kapalného paliva</a:t>
            </a:r>
          </a:p>
          <a:p>
            <a:r>
              <a:rPr lang="cs-CZ" dirty="0" smtClean="0"/>
              <a:t>5.2     Zdroje tepla</a:t>
            </a:r>
          </a:p>
          <a:p>
            <a:r>
              <a:rPr lang="cs-CZ" dirty="0" smtClean="0"/>
              <a:t>5.3	     Rozvodné a </a:t>
            </a:r>
            <a:r>
              <a:rPr lang="cs-CZ" dirty="0" err="1" smtClean="0"/>
              <a:t>teplosměnné</a:t>
            </a:r>
            <a:r>
              <a:rPr lang="cs-CZ" dirty="0" smtClean="0"/>
              <a:t> části   	  	       	      soustavy ÚT</a:t>
            </a:r>
          </a:p>
          <a:p>
            <a:pPr>
              <a:buNone/>
            </a:pPr>
            <a:r>
              <a:rPr lang="cs-CZ" dirty="0" smtClean="0"/>
              <a:t>             - požadavky podle charakteristiky 		             	       prostředí,</a:t>
            </a:r>
          </a:p>
          <a:p>
            <a:pPr>
              <a:buNone/>
            </a:pPr>
            <a:r>
              <a:rPr lang="cs-CZ" dirty="0" smtClean="0"/>
              <a:t>		    - rozvodné části soustavy ÚT,</a:t>
            </a:r>
          </a:p>
          <a:p>
            <a:pPr>
              <a:buNone/>
            </a:pPr>
            <a:r>
              <a:rPr lang="cs-CZ" dirty="0" smtClean="0"/>
              <a:t>		    - soustava ÚT s teplovzdušnými    			       jednotkami		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Požadavky na instalaci tepelných zařízení podle charakteristiky prostředí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- 6.1.1 Charakteristiky prostředí – podle</a:t>
            </a:r>
          </a:p>
          <a:p>
            <a:pPr>
              <a:buNone/>
            </a:pPr>
            <a:r>
              <a:rPr lang="cs-CZ" dirty="0" smtClean="0"/>
              <a:t>	  ČSN 33 2000-3 (informativně v příloze H)</a:t>
            </a:r>
          </a:p>
          <a:p>
            <a:pPr>
              <a:buNone/>
            </a:pPr>
            <a:r>
              <a:rPr lang="cs-CZ" dirty="0" smtClean="0"/>
              <a:t>	- 6.1.2 Elektrické části</a:t>
            </a:r>
          </a:p>
          <a:p>
            <a:pPr>
              <a:buNone/>
            </a:pPr>
            <a:r>
              <a:rPr lang="cs-CZ" dirty="0" smtClean="0"/>
              <a:t>	- 6.1.3 Odkládání předmětů z hořlavých hmot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6.2 Prostředí s nebezpečím požáru</a:t>
            </a:r>
          </a:p>
          <a:p>
            <a:pPr>
              <a:buNone/>
            </a:pPr>
            <a:r>
              <a:rPr lang="cs-CZ" dirty="0" smtClean="0"/>
              <a:t>	- 6.2.1 	Teplota povrchu</a:t>
            </a:r>
          </a:p>
          <a:p>
            <a:pPr>
              <a:buNone/>
            </a:pPr>
            <a:r>
              <a:rPr lang="cs-CZ" dirty="0" smtClean="0"/>
              <a:t>	- 6.2.2 	Povrch a vzdálenost tep.zař. od stěn 		popř. podlahy</a:t>
            </a:r>
          </a:p>
          <a:p>
            <a:pPr>
              <a:buNone/>
            </a:pPr>
            <a:r>
              <a:rPr lang="cs-CZ" dirty="0" smtClean="0"/>
              <a:t>	- 6.2.3	Odebírání vzduchu teplovzdušnou   		jednotkou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6.3 Prostředí s nebezpečím výbuchu hořlavých plynů a par</a:t>
            </a:r>
          </a:p>
          <a:p>
            <a:pPr>
              <a:buNone/>
            </a:pPr>
            <a:r>
              <a:rPr lang="cs-CZ" dirty="0" smtClean="0"/>
              <a:t>	- 6.3.1  	Teplota povrchu</a:t>
            </a:r>
          </a:p>
          <a:p>
            <a:pPr>
              <a:buNone/>
            </a:pPr>
            <a:r>
              <a:rPr lang="cs-CZ" dirty="0" smtClean="0"/>
              <a:t>	- 6.3.2	Teplovzdušné jednotky</a:t>
            </a:r>
          </a:p>
          <a:p>
            <a:pPr>
              <a:buNone/>
            </a:pPr>
            <a:r>
              <a:rPr lang="cs-CZ" dirty="0" smtClean="0"/>
              <a:t>	- 6.3.3	Povrch a vzdálenost tep.zař. od stěn 		popř. podlahy</a:t>
            </a:r>
          </a:p>
          <a:p>
            <a:pPr>
              <a:buNone/>
            </a:pPr>
            <a:r>
              <a:rPr lang="cs-CZ" dirty="0" smtClean="0"/>
              <a:t>	- 6.3.4 	Instalace tep. zař. ve skladech HK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6.4 Prostředí s neb. požáru nebo výbuchu výbušnin</a:t>
            </a:r>
          </a:p>
          <a:p>
            <a:pPr>
              <a:buFontTx/>
              <a:buChar char="-"/>
            </a:pPr>
            <a:r>
              <a:rPr lang="cs-CZ" dirty="0" smtClean="0"/>
              <a:t>6.4.1 Teplota povrchu</a:t>
            </a:r>
          </a:p>
          <a:p>
            <a:pPr>
              <a:buFontTx/>
              <a:buChar char="-"/>
            </a:pPr>
            <a:r>
              <a:rPr lang="cs-CZ" dirty="0" smtClean="0"/>
              <a:t>6.4.2 Povrch a vzdálenost rozvodných a </a:t>
            </a:r>
            <a:r>
              <a:rPr lang="cs-CZ" dirty="0" err="1" smtClean="0"/>
              <a:t>teplosměnných</a:t>
            </a:r>
            <a:r>
              <a:rPr lang="cs-CZ" dirty="0" smtClean="0"/>
              <a:t> částí </a:t>
            </a:r>
            <a:r>
              <a:rPr lang="cs-CZ" smtClean="0"/>
              <a:t>otopné </a:t>
            </a:r>
            <a:r>
              <a:rPr lang="cs-CZ" smtClean="0"/>
              <a:t>soustavy </a:t>
            </a:r>
            <a:r>
              <a:rPr lang="cs-CZ" dirty="0" smtClean="0"/>
              <a:t>ÚT od stěn popř. podlahy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36</a:t>
            </a:fld>
            <a:endParaRPr 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Garáže, servisy a stanice PHM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- garáže pro silniční </a:t>
            </a:r>
            <a:r>
              <a:rPr lang="cs-CZ" dirty="0" err="1" smtClean="0"/>
              <a:t>mot</a:t>
            </a:r>
            <a:r>
              <a:rPr lang="cs-CZ" dirty="0" smtClean="0"/>
              <a:t>. vozidla</a:t>
            </a:r>
          </a:p>
          <a:p>
            <a:pPr>
              <a:buNone/>
            </a:pPr>
            <a:r>
              <a:rPr lang="cs-CZ" dirty="0" smtClean="0"/>
              <a:t>	- servisy a opravny </a:t>
            </a:r>
            <a:r>
              <a:rPr lang="cs-CZ" dirty="0" err="1" smtClean="0"/>
              <a:t>mot</a:t>
            </a:r>
            <a:r>
              <a:rPr lang="cs-CZ" dirty="0" smtClean="0"/>
              <a:t>. vozidel</a:t>
            </a:r>
          </a:p>
          <a:p>
            <a:pPr>
              <a:buNone/>
            </a:pPr>
            <a:r>
              <a:rPr lang="cs-CZ" dirty="0" smtClean="0"/>
              <a:t>	- čerpací stanice PHM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37</a:t>
            </a:fld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7030A0"/>
                </a:solidFill>
              </a:rPr>
              <a:t>II. ČSN 06 1008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4006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12.2 Technická dokumentace pro odběratele</a:t>
            </a:r>
          </a:p>
          <a:p>
            <a:pPr>
              <a:buNone/>
            </a:pPr>
            <a:r>
              <a:rPr lang="cs-CZ" dirty="0" smtClean="0"/>
              <a:t>	S každým tepelným zařízením musí být dodána technická dokumentace v českém jazyce obsahující:</a:t>
            </a:r>
          </a:p>
          <a:p>
            <a:pPr>
              <a:buNone/>
            </a:pPr>
            <a:r>
              <a:rPr lang="cs-CZ" dirty="0" smtClean="0"/>
              <a:t>	- údaje o charakteristice prostředí, ve kterém         smí být tep. zař. umístěno,</a:t>
            </a:r>
          </a:p>
          <a:p>
            <a:pPr>
              <a:buNone/>
            </a:pPr>
            <a:r>
              <a:rPr lang="cs-CZ" dirty="0" smtClean="0"/>
              <a:t>	- návod k montáži a obsluze obsahující</a:t>
            </a:r>
          </a:p>
          <a:p>
            <a:pPr>
              <a:buNone/>
            </a:pPr>
            <a:r>
              <a:rPr lang="cs-CZ" dirty="0" smtClean="0"/>
              <a:t>	a) předpis pro instalaci – musí obsahovat údaje o …</a:t>
            </a:r>
          </a:p>
          <a:p>
            <a:pPr>
              <a:buNone/>
            </a:pPr>
            <a:r>
              <a:rPr lang="cs-CZ" dirty="0" smtClean="0"/>
              <a:t>	b) předpis pro obsluhu a údržbu – musí obsahovat …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§ 5 odst. 1) písm. c) (právnické osoby) a § 17 odst. 1) písm. i) (fyzická osoba) zák. 133/1985 Sb., o PO, ve znění pozdějších předpisů, ukládá </a:t>
            </a:r>
            <a:r>
              <a:rPr lang="cs-CZ" u="sng" dirty="0" smtClean="0"/>
              <a:t>povinnost dodržovat technické podmínky a návody vztahující se k </a:t>
            </a:r>
            <a:r>
              <a:rPr lang="cs-CZ" u="sng" dirty="0" err="1" smtClean="0"/>
              <a:t>pož.bezp</a:t>
            </a:r>
            <a:r>
              <a:rPr lang="cs-CZ" u="sng" dirty="0" smtClean="0"/>
              <a:t>. výrobků nebo činností (!)</a:t>
            </a:r>
            <a:endParaRPr lang="cs-CZ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38</a:t>
            </a:fld>
            <a:endParaRPr lang="cs-C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rgbClr val="002060"/>
                </a:solidFill>
              </a:rPr>
              <a:t>II.  ČSN </a:t>
            </a:r>
            <a:r>
              <a:rPr lang="cs-CZ" dirty="0">
                <a:solidFill>
                  <a:srgbClr val="002060"/>
                </a:solidFill>
              </a:rPr>
              <a:t>06 1008 </a:t>
            </a:r>
            <a:r>
              <a:rPr lang="cs-CZ" dirty="0"/>
              <a:t/>
            </a:r>
            <a:br>
              <a:rPr lang="cs-CZ" dirty="0"/>
            </a:br>
            <a:r>
              <a:rPr lang="cs-CZ" sz="1800" dirty="0"/>
              <a:t>Přípustnost instalace tepelných zařízení podle charakteristik prostředí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458200" cy="4800600"/>
          </a:xfrm>
        </p:spPr>
        <p:txBody>
          <a:bodyPr/>
          <a:lstStyle/>
          <a:p>
            <a:pPr>
              <a:buFontTx/>
              <a:buNone/>
            </a:pPr>
            <a:endParaRPr lang="cs-CZ"/>
          </a:p>
        </p:txBody>
      </p:sp>
      <p:graphicFrame>
        <p:nvGraphicFramePr>
          <p:cNvPr id="5277" name="Group 157"/>
          <p:cNvGraphicFramePr>
            <a:graphicFrameLocks noGrp="1"/>
          </p:cNvGraphicFramePr>
          <p:nvPr/>
        </p:nvGraphicFramePr>
        <p:xfrm>
          <a:off x="457200" y="1676400"/>
          <a:ext cx="8382000" cy="4735958"/>
        </p:xfrm>
        <a:graphic>
          <a:graphicData uri="http://schemas.openxmlformats.org/drawingml/2006/table">
            <a:tbl>
              <a:tblPr/>
              <a:tblGrid>
                <a:gridCol w="1066800"/>
                <a:gridCol w="990600"/>
                <a:gridCol w="1066800"/>
                <a:gridCol w="1219200"/>
                <a:gridCol w="1143000"/>
                <a:gridCol w="1143000"/>
                <a:gridCol w="1752600"/>
              </a:tblGrid>
              <a:tr h="444500"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Prostředí s nebezpečím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Tepelné zařízení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2703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spotřebič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Rozvodné a teplosměnné části soustavy ústředního vytápění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Pevných paliv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Kapalných paliv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Plynných paliv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Elektro-tepelný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2545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požáru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hořlavých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Hmot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  <a:r>
                        <a:rPr kumimoji="0" lang="cs-CZ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  <a:r>
                        <a:rPr kumimoji="0" lang="cs-CZ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  <a:r>
                        <a:rPr kumimoji="0" lang="cs-CZ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Prachů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  <a:r>
                        <a:rPr kumimoji="0" lang="cs-CZ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1)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  <a:r>
                        <a:rPr kumimoji="0" lang="cs-CZ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  <a:r>
                        <a:rPr kumimoji="0" lang="cs-CZ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kapalin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  <a:r>
                        <a:rPr kumimoji="0" lang="cs-CZ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  <a:r>
                        <a:rPr kumimoji="0" lang="cs-CZ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  <a:r>
                        <a:rPr kumimoji="0" lang="cs-CZ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Výbuchu hořlavých plynů a par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  <a:r>
                        <a:rPr kumimoji="0" lang="cs-CZ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  <a:r>
                        <a:rPr kumimoji="0" lang="cs-CZ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  <a:r>
                        <a:rPr kumimoji="0" lang="cs-CZ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69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Požáru nebo výbuchu výbušnin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Ano</a:t>
                      </a:r>
                      <a:r>
                        <a:rPr kumimoji="0" lang="cs-CZ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2)3)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 gridSpan="7"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Není dovolena pouze instalace otevřeného spotřebiče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Není dovolena pouze instalace horkovodní a středotlaké parní soustavy ústředního vytápění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Je dovolena instalace příslušného tepelného zařízení, pokud je schváleno pro použití v daném prostředí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39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    </a:t>
            </a:r>
            <a:r>
              <a:rPr lang="cs-CZ" dirty="0" smtClean="0"/>
              <a:t> </a:t>
            </a:r>
            <a:r>
              <a:rPr lang="cs-CZ" b="1" i="1" dirty="0" smtClean="0"/>
              <a:t>Dělení spotřebičů z hlediska způsobu přivádění spalovacího vzduchu a odvádění spalin:</a:t>
            </a:r>
            <a:endParaRPr lang="cs-CZ" b="1" dirty="0" smtClean="0"/>
          </a:p>
          <a:p>
            <a:r>
              <a:rPr lang="cs-CZ" b="1" dirty="0" smtClean="0"/>
              <a:t>Otevřený spotřebič</a:t>
            </a:r>
          </a:p>
          <a:p>
            <a:r>
              <a:rPr lang="cs-CZ" b="1" dirty="0" smtClean="0"/>
              <a:t>Uzavřený spotřebič</a:t>
            </a:r>
          </a:p>
          <a:p>
            <a:r>
              <a:rPr lang="cs-CZ" b="1" dirty="0" smtClean="0"/>
              <a:t>Spotřebič v provedení A              B</a:t>
            </a:r>
            <a:r>
              <a:rPr lang="cs-CZ" b="1" baseline="-25000" dirty="0" smtClean="0"/>
              <a:t>1</a:t>
            </a:r>
            <a:endParaRPr lang="cs-CZ" b="1" dirty="0" smtClean="0"/>
          </a:p>
          <a:p>
            <a:r>
              <a:rPr lang="cs-CZ" b="1" dirty="0" smtClean="0"/>
              <a:t>Spotřebič v provedení B  </a:t>
            </a:r>
          </a:p>
          <a:p>
            <a:pPr>
              <a:buNone/>
            </a:pPr>
            <a:r>
              <a:rPr lang="cs-CZ" b="1" dirty="0" smtClean="0"/>
              <a:t>                                                          B</a:t>
            </a:r>
            <a:r>
              <a:rPr lang="cs-CZ" b="1" baseline="-25000" dirty="0" smtClean="0"/>
              <a:t>2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 flipV="1">
            <a:off x="5652120" y="4509120"/>
            <a:ext cx="1008112" cy="43204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5652120" y="4941168"/>
            <a:ext cx="1008112" cy="57606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							</a:t>
            </a:r>
            <a:r>
              <a:rPr lang="cs-CZ" b="1" dirty="0" smtClean="0"/>
              <a:t>C</a:t>
            </a:r>
            <a:r>
              <a:rPr lang="cs-CZ" b="1" baseline="-30000" dirty="0" smtClean="0"/>
              <a:t>1</a:t>
            </a:r>
            <a:endParaRPr lang="cs-CZ" b="1" dirty="0" smtClean="0"/>
          </a:p>
          <a:p>
            <a:r>
              <a:rPr lang="cs-CZ" b="1" dirty="0" smtClean="0"/>
              <a:t>Spotřebič v provedení C</a:t>
            </a:r>
          </a:p>
          <a:p>
            <a:pPr>
              <a:buNone/>
            </a:pPr>
            <a:r>
              <a:rPr lang="cs-CZ" b="1" dirty="0" smtClean="0"/>
              <a:t>								C</a:t>
            </a:r>
            <a:r>
              <a:rPr lang="cs-CZ" b="1" baseline="-30000" dirty="0" smtClean="0"/>
              <a:t>2</a:t>
            </a:r>
          </a:p>
          <a:p>
            <a:pPr>
              <a:buNone/>
            </a:pPr>
            <a:r>
              <a:rPr lang="cs-CZ" b="1" baseline="-30000" dirty="0" smtClean="0"/>
              <a:t>								</a:t>
            </a:r>
          </a:p>
          <a:p>
            <a:pPr>
              <a:buNone/>
            </a:pPr>
            <a:r>
              <a:rPr lang="cs-CZ" b="1" dirty="0" smtClean="0"/>
              <a:t>								D</a:t>
            </a:r>
            <a:r>
              <a:rPr lang="cs-CZ" b="1" baseline="-30000" dirty="0" smtClean="0"/>
              <a:t>1</a:t>
            </a:r>
            <a:endParaRPr lang="cs-CZ" b="1" dirty="0" smtClean="0"/>
          </a:p>
          <a:p>
            <a:r>
              <a:rPr lang="cs-CZ" b="1" dirty="0" smtClean="0"/>
              <a:t>Spotřebič v provedení D</a:t>
            </a:r>
          </a:p>
          <a:p>
            <a:pPr>
              <a:buNone/>
            </a:pPr>
            <a:r>
              <a:rPr lang="cs-CZ" b="1" dirty="0" smtClean="0"/>
              <a:t>								D</a:t>
            </a:r>
            <a:r>
              <a:rPr lang="cs-CZ" b="1" baseline="-30000" dirty="0" smtClean="0"/>
              <a:t>2</a:t>
            </a:r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 flipV="1">
            <a:off x="5724128" y="1772816"/>
            <a:ext cx="936104" cy="43204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5724128" y="2204864"/>
            <a:ext cx="936104" cy="50405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 flipV="1">
            <a:off x="5652120" y="3861048"/>
            <a:ext cx="936104" cy="43204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5652120" y="4293096"/>
            <a:ext cx="936104" cy="50405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/>
          <a:lstStyle/>
          <a:p>
            <a:r>
              <a:rPr lang="cs-CZ" dirty="0" smtClean="0"/>
              <a:t>Spotřebič v provedení B</a:t>
            </a:r>
            <a:r>
              <a:rPr lang="cs-CZ" baseline="-30000" dirty="0" smtClean="0"/>
              <a:t>1 </a:t>
            </a:r>
            <a:r>
              <a:rPr lang="cs-CZ" dirty="0" smtClean="0"/>
              <a:t>- krbová kamna</a:t>
            </a:r>
            <a:r>
              <a:rPr lang="cs-CZ" baseline="-30000" dirty="0" smtClean="0"/>
              <a:t> </a:t>
            </a:r>
            <a:endParaRPr lang="cs-CZ" dirty="0" smtClean="0"/>
          </a:p>
          <a:p>
            <a:endParaRPr lang="cs-CZ" baseline="-30000" dirty="0" smtClean="0"/>
          </a:p>
          <a:p>
            <a:endParaRPr lang="cs-CZ" baseline="-30000" dirty="0" smtClean="0"/>
          </a:p>
          <a:p>
            <a:endParaRPr lang="cs-CZ" baseline="-30000" dirty="0" smtClean="0"/>
          </a:p>
          <a:p>
            <a:endParaRPr lang="cs-CZ" baseline="-30000" dirty="0" smtClean="0"/>
          </a:p>
          <a:p>
            <a:endParaRPr lang="cs-CZ" baseline="-30000" dirty="0" smtClean="0"/>
          </a:p>
          <a:p>
            <a:endParaRPr lang="cs-CZ" baseline="-30000" dirty="0" smtClean="0"/>
          </a:p>
          <a:p>
            <a:endParaRPr lang="cs-CZ" baseline="-30000" dirty="0" smtClean="0"/>
          </a:p>
          <a:p>
            <a:endParaRPr lang="cs-CZ" baseline="-30000" dirty="0" smtClean="0"/>
          </a:p>
          <a:p>
            <a:endParaRPr lang="cs-CZ" baseline="-30000" dirty="0" smtClean="0"/>
          </a:p>
          <a:p>
            <a:endParaRPr lang="cs-CZ" baseline="-300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baseline="-30000" dirty="0" smtClean="0"/>
          </a:p>
          <a:p>
            <a:pPr>
              <a:buNone/>
            </a:pPr>
            <a:endParaRPr lang="cs-CZ" baseline="-30000" dirty="0" smtClean="0"/>
          </a:p>
          <a:p>
            <a:pPr>
              <a:buNone/>
            </a:pPr>
            <a:endParaRPr lang="cs-CZ" baseline="-30000" dirty="0" smtClean="0"/>
          </a:p>
          <a:p>
            <a:pPr>
              <a:buNone/>
            </a:pPr>
            <a:endParaRPr lang="cs-CZ" baseline="-30000" dirty="0" smtClean="0"/>
          </a:p>
          <a:p>
            <a:pPr>
              <a:buNone/>
            </a:pPr>
            <a:endParaRPr lang="cs-CZ" baseline="-30000" dirty="0" smtClean="0"/>
          </a:p>
          <a:p>
            <a:pPr>
              <a:buNone/>
            </a:pPr>
            <a:endParaRPr lang="cs-CZ" baseline="-30000" dirty="0" smtClean="0"/>
          </a:p>
          <a:p>
            <a:pPr>
              <a:buNone/>
            </a:pPr>
            <a:endParaRPr lang="cs-CZ" baseline="-30000" dirty="0" smtClean="0"/>
          </a:p>
          <a:p>
            <a:pPr>
              <a:buNone/>
            </a:pPr>
            <a:endParaRPr lang="cs-CZ" baseline="-30000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30" name="Picture 6" descr="C:\Documents and Settings\Honza\Dokumenty\děda Honza\školení TPO, OZO\Tepelná zařízení-pož.bezpečnost\topidla 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420888"/>
            <a:ext cx="5006510" cy="4032448"/>
          </a:xfrm>
          <a:prstGeom prst="rect">
            <a:avLst/>
          </a:prstGeom>
          <a:noFill/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4971182"/>
          </a:xfrm>
        </p:spPr>
        <p:txBody>
          <a:bodyPr/>
          <a:lstStyle/>
          <a:p>
            <a:r>
              <a:rPr lang="cs-CZ" dirty="0" smtClean="0"/>
              <a:t>Spotřebič v provedení D</a:t>
            </a:r>
            <a:r>
              <a:rPr lang="cs-CZ" baseline="-25000" dirty="0" smtClean="0"/>
              <a:t>2</a:t>
            </a:r>
            <a:r>
              <a:rPr lang="cs-CZ" dirty="0" smtClean="0"/>
              <a:t> – plynový </a:t>
            </a:r>
            <a:r>
              <a:rPr lang="cs-CZ" dirty="0" err="1" smtClean="0"/>
              <a:t>turbokotel</a:t>
            </a:r>
            <a:endParaRPr lang="cs-CZ" dirty="0"/>
          </a:p>
        </p:txBody>
      </p:sp>
      <p:pic>
        <p:nvPicPr>
          <p:cNvPr id="2051" name="Picture 3" descr="C:\Documents and Settings\Honza\Dokumenty\děda Honza\školení TPO, OZO\Tepelná zařízení-pož.bezpečnost\topidla 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348880"/>
            <a:ext cx="4608512" cy="4204891"/>
          </a:xfrm>
          <a:prstGeom prst="rect">
            <a:avLst/>
          </a:prstGeom>
          <a:noFill/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i="1" dirty="0" smtClean="0"/>
              <a:t>Dělení spotřebičů z hlediska účelu použití:</a:t>
            </a:r>
            <a:endParaRPr lang="cs-CZ" dirty="0" smtClean="0"/>
          </a:p>
          <a:p>
            <a:pPr>
              <a:buNone/>
            </a:pPr>
            <a:r>
              <a:rPr lang="cs-CZ" b="1" i="1" dirty="0" smtClean="0"/>
              <a:t>				 </a:t>
            </a:r>
            <a:r>
              <a:rPr lang="cs-CZ" b="1" dirty="0" smtClean="0"/>
              <a:t>konvekční</a:t>
            </a:r>
          </a:p>
          <a:p>
            <a:r>
              <a:rPr lang="cs-CZ" b="1" dirty="0" smtClean="0"/>
              <a:t>Kamna</a:t>
            </a:r>
          </a:p>
          <a:p>
            <a:r>
              <a:rPr lang="cs-CZ" b="1" dirty="0" smtClean="0"/>
              <a:t>Krb</a:t>
            </a:r>
            <a:r>
              <a:rPr lang="cs-CZ" b="1" i="1" dirty="0" smtClean="0"/>
              <a:t>		 </a:t>
            </a:r>
            <a:r>
              <a:rPr lang="cs-CZ" b="1" dirty="0" smtClean="0"/>
              <a:t>sálavá</a:t>
            </a:r>
          </a:p>
          <a:p>
            <a:r>
              <a:rPr lang="cs-CZ" b="1" dirty="0" smtClean="0"/>
              <a:t>Infračervený zářič</a:t>
            </a:r>
          </a:p>
          <a:p>
            <a:r>
              <a:rPr lang="cs-CZ" b="1" dirty="0" smtClean="0"/>
              <a:t>Kamna s varnou plotnou</a:t>
            </a:r>
          </a:p>
          <a:p>
            <a:r>
              <a:rPr lang="cs-CZ" b="1" dirty="0" smtClean="0"/>
              <a:t>Sporák</a:t>
            </a:r>
          </a:p>
          <a:p>
            <a:r>
              <a:rPr lang="cs-CZ" b="1" dirty="0" smtClean="0"/>
              <a:t>Pečicí trouba  a další – viz ČSN 06 1000</a:t>
            </a:r>
          </a:p>
          <a:p>
            <a:endParaRPr lang="cs-CZ" b="1" dirty="0"/>
          </a:p>
        </p:txBody>
      </p:sp>
      <p:cxnSp>
        <p:nvCxnSpPr>
          <p:cNvPr id="4" name="Přímá spojovací šipka 3"/>
          <p:cNvCxnSpPr/>
          <p:nvPr/>
        </p:nvCxnSpPr>
        <p:spPr>
          <a:xfrm flipV="1">
            <a:off x="2195736" y="2564904"/>
            <a:ext cx="936104" cy="43204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ovací šipka 4"/>
          <p:cNvCxnSpPr/>
          <p:nvPr/>
        </p:nvCxnSpPr>
        <p:spPr>
          <a:xfrm>
            <a:off x="2195736" y="3068960"/>
            <a:ext cx="864096" cy="504056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I. ČSN 06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i="1" dirty="0" smtClean="0"/>
              <a:t>Části spotřebičů:</a:t>
            </a:r>
            <a:endParaRPr lang="cs-CZ" b="1" dirty="0" smtClean="0"/>
          </a:p>
          <a:p>
            <a:r>
              <a:rPr lang="cs-CZ" b="1" dirty="0" smtClean="0"/>
              <a:t>Kostra</a:t>
            </a:r>
          </a:p>
          <a:p>
            <a:r>
              <a:rPr lang="cs-CZ" b="1" dirty="0" smtClean="0"/>
              <a:t>Spalovací komora</a:t>
            </a:r>
          </a:p>
          <a:p>
            <a:r>
              <a:rPr lang="cs-CZ" b="1" dirty="0" smtClean="0"/>
              <a:t>Spalovací prostor</a:t>
            </a:r>
          </a:p>
          <a:p>
            <a:r>
              <a:rPr lang="cs-CZ" b="1" dirty="0" smtClean="0"/>
              <a:t>Spalinové cesty</a:t>
            </a:r>
          </a:p>
          <a:p>
            <a:r>
              <a:rPr lang="cs-CZ" b="1" dirty="0" smtClean="0"/>
              <a:t>Spalinový otvor</a:t>
            </a:r>
          </a:p>
          <a:p>
            <a:r>
              <a:rPr lang="cs-CZ" b="1" dirty="0" smtClean="0"/>
              <a:t>Spalinové hrdlo</a:t>
            </a:r>
          </a:p>
          <a:p>
            <a:r>
              <a:rPr lang="cs-CZ" b="1" dirty="0" smtClean="0"/>
              <a:t>Další – viz ČSN 06 1000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2A736-C481-45C6-8A93-30BED93E66A0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570</TotalTime>
  <Words>1084</Words>
  <Application>Microsoft Office PowerPoint</Application>
  <PresentationFormat>Předvádění na obrazovce (4:3)</PresentationFormat>
  <Paragraphs>408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Cesta</vt:lpstr>
      <vt:lpstr>Požární bezpečnost  tepelných zařízení  I. ČSN 06 1000 - Lokální spotřebiče pevných, kapalných a plynných paliv, termíny a definice  II. ČSN 06 1008 požární bezpečnost tepelných zařízení</vt:lpstr>
      <vt:lpstr>I. ČSN 06 1000</vt:lpstr>
      <vt:lpstr>I. ČSN 06 1000</vt:lpstr>
      <vt:lpstr>I. ČSN 06 1000</vt:lpstr>
      <vt:lpstr>I. ČSN 06 1000</vt:lpstr>
      <vt:lpstr>I. ČSN 06 1000</vt:lpstr>
      <vt:lpstr>I. ČSN 06 1000</vt:lpstr>
      <vt:lpstr>I. ČSN 06 1000</vt:lpstr>
      <vt:lpstr>I. ČSN 06 1000</vt:lpstr>
      <vt:lpstr>I. ČSN 06 1000</vt:lpstr>
      <vt:lpstr>I. ČSN 06 1000</vt:lpstr>
      <vt:lpstr>I. ČSN 06 1000</vt:lpstr>
      <vt:lpstr>I. ČSN 06 1000</vt:lpstr>
      <vt:lpstr>I. ČSN 06 1000</vt:lpstr>
      <vt:lpstr>I. ČSN 06 1000</vt:lpstr>
      <vt:lpstr>I. ČSN 06 1000</vt:lpstr>
      <vt:lpstr>I. ČSN 06 1000</vt:lpstr>
      <vt:lpstr>I. ČSN 06 1000</vt:lpstr>
      <vt:lpstr>I. ČSN 06 1000</vt:lpstr>
      <vt:lpstr>II. ČSN 06 1008</vt:lpstr>
      <vt:lpstr>II. ČSN 06 1008</vt:lpstr>
      <vt:lpstr>II. ČSN 06 1008</vt:lpstr>
      <vt:lpstr>II. ČSN 06 1008</vt:lpstr>
      <vt:lpstr>II. ČSN 06 1008</vt:lpstr>
      <vt:lpstr>II. ČSN 06 1008</vt:lpstr>
      <vt:lpstr>II. ČSN 06 1008</vt:lpstr>
      <vt:lpstr>II. ČSN 06 1008</vt:lpstr>
      <vt:lpstr>II. ČSN 06 1008</vt:lpstr>
      <vt:lpstr>II. ČSN 06 1008</vt:lpstr>
      <vt:lpstr>II. ČSN 06 1008</vt:lpstr>
      <vt:lpstr>II. ČSN 06 1008</vt:lpstr>
      <vt:lpstr>II. ČSN 06 1008</vt:lpstr>
      <vt:lpstr>II. ČSN 06 1008</vt:lpstr>
      <vt:lpstr>II. ČSN 06 1008</vt:lpstr>
      <vt:lpstr>II. ČSN 06 1008</vt:lpstr>
      <vt:lpstr>II. ČSN 06 1008</vt:lpstr>
      <vt:lpstr>II. ČSN 06 1008</vt:lpstr>
      <vt:lpstr>II. ČSN 06 1008</vt:lpstr>
      <vt:lpstr>II.  ČSN 06 1008  Přípustnost instalace tepelných zařízení podle charakteristik prostředí</vt:lpstr>
    </vt:vector>
  </TitlesOfParts>
  <Company>Skrivanek s.r.o.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Požární bezpečnost  tepelných zařízení  I. ČSN 06 1000 - Lokální spotřebiče pevných, kapalných a plynných paliv, termíny a definice  II. ČSN 06 1008 požární bezpečnost tepelných zařízení</dc:title>
  <dc:creator>Jaja</dc:creator>
  <cp:lastModifiedBy>Jaja</cp:lastModifiedBy>
  <cp:revision>79</cp:revision>
  <dcterms:created xsi:type="dcterms:W3CDTF">2011-10-26T09:17:54Z</dcterms:created>
  <dcterms:modified xsi:type="dcterms:W3CDTF">2012-10-02T19:34:51Z</dcterms:modified>
</cp:coreProperties>
</file>